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theme/theme7.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9.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0.xml" ContentType="application/vnd.openxmlformats-officedocument.theme+xml"/>
  <Override PartName="/ppt/slideLayouts/slideLayout37.xml" ContentType="application/vnd.openxmlformats-officedocument.presentationml.slideLayout+xml"/>
  <Override PartName="/ppt/theme/theme11.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12.xml" ContentType="application/vnd.openxmlformats-officedocument.theme+xml"/>
  <Override PartName="/ppt/slideLayouts/slideLayout40.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4"/>
    <p:sldMasterId id="2147483659" r:id="rId5"/>
    <p:sldMasterId id="2147483698" r:id="rId6"/>
    <p:sldMasterId id="2147483664" r:id="rId7"/>
    <p:sldMasterId id="2147483694" r:id="rId8"/>
    <p:sldMasterId id="2147483686" r:id="rId9"/>
    <p:sldMasterId id="2147483688" r:id="rId10"/>
    <p:sldMasterId id="2147483681" r:id="rId11"/>
    <p:sldMasterId id="2147483670" r:id="rId12"/>
    <p:sldMasterId id="2147483675" r:id="rId13"/>
    <p:sldMasterId id="2147483692" r:id="rId14"/>
    <p:sldMasterId id="2147483678" r:id="rId15"/>
    <p:sldMasterId id="2147483690" r:id="rId16"/>
  </p:sldMasterIdLst>
  <p:notesMasterIdLst>
    <p:notesMasterId r:id="rId44"/>
  </p:notesMasterIdLst>
  <p:sldIdLst>
    <p:sldId id="259" r:id="rId17"/>
    <p:sldId id="1927" r:id="rId18"/>
    <p:sldId id="277" r:id="rId19"/>
    <p:sldId id="278" r:id="rId20"/>
    <p:sldId id="279" r:id="rId21"/>
    <p:sldId id="274" r:id="rId22"/>
    <p:sldId id="280" r:id="rId23"/>
    <p:sldId id="281" r:id="rId24"/>
    <p:sldId id="282" r:id="rId25"/>
    <p:sldId id="1910" r:id="rId26"/>
    <p:sldId id="1911" r:id="rId27"/>
    <p:sldId id="1912" r:id="rId28"/>
    <p:sldId id="1921" r:id="rId29"/>
    <p:sldId id="1928" r:id="rId30"/>
    <p:sldId id="1924" r:id="rId31"/>
    <p:sldId id="1913" r:id="rId32"/>
    <p:sldId id="1914" r:id="rId33"/>
    <p:sldId id="1915" r:id="rId34"/>
    <p:sldId id="1916" r:id="rId35"/>
    <p:sldId id="1918" r:id="rId36"/>
    <p:sldId id="1920" r:id="rId37"/>
    <p:sldId id="1926" r:id="rId38"/>
    <p:sldId id="1929" r:id="rId39"/>
    <p:sldId id="1925" r:id="rId40"/>
    <p:sldId id="1930" r:id="rId41"/>
    <p:sldId id="1931" r:id="rId42"/>
    <p:sldId id="260"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EA5"/>
    <a:srgbClr val="FFD8E6"/>
    <a:srgbClr val="1D253C"/>
    <a:srgbClr val="FFED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43438C-71F1-084E-BA00-D78C266765EA}" v="4" dt="2026-04-07T08:11:33.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8"/>
    <p:restoredTop sz="94694"/>
  </p:normalViewPr>
  <p:slideViewPr>
    <p:cSldViewPr snapToGrid="0">
      <p:cViewPr varScale="1">
        <p:scale>
          <a:sx n="107" d="100"/>
          <a:sy n="107" d="100"/>
        </p:scale>
        <p:origin x="400" y="472"/>
      </p:cViewPr>
      <p:guideLst>
        <p:guide orient="horz" pos="2160"/>
        <p:guide pos="3840"/>
      </p:guideLst>
    </p:cSldViewPr>
  </p:slideViewPr>
  <p:notesTextViewPr>
    <p:cViewPr>
      <p:scale>
        <a:sx n="1" d="1"/>
        <a:sy n="1" d="1"/>
      </p:scale>
      <p:origin x="0" y="0"/>
    </p:cViewPr>
  </p:notesTextViewPr>
  <p:sorterViewPr>
    <p:cViewPr>
      <p:scale>
        <a:sx n="170" d="100"/>
        <a:sy n="1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viewProps" Target="viewProps.xml"/><Relationship Id="rId20" Type="http://schemas.openxmlformats.org/officeDocument/2006/relationships/slide" Target="slides/slide4.xml"/><Relationship Id="rId41"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FFC7132-3700-DD43-8406-4DEDA3A960F4}" type="datetimeFigureOut">
              <a:rPr lang="en-GB" smtClean="0"/>
              <a:pPr/>
              <a:t>28/08/2026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FA50CD8-0FBB-4644-8498-7C981A392CB6}" type="slidenum">
              <a:rPr lang="en-GB" smtClean="0"/>
              <a:pPr/>
              <a:t>‹#›</a:t>
            </a:fld>
            <a:endParaRPr lang="en-GB" dirty="0"/>
          </a:p>
        </p:txBody>
      </p:sp>
    </p:spTree>
    <p:extLst>
      <p:ext uri="{BB962C8B-B14F-4D97-AF65-F5344CB8AC3E}">
        <p14:creationId xmlns:p14="http://schemas.microsoft.com/office/powerpoint/2010/main" val="1011587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3FA50CD8-0FBB-4644-8498-7C981A392CB6}" type="slidenum">
              <a:rPr lang="en-GB" smtClean="0"/>
              <a:pPr/>
              <a:t>6</a:t>
            </a:fld>
            <a:endParaRPr lang="en-GB" dirty="0"/>
          </a:p>
        </p:txBody>
      </p:sp>
    </p:spTree>
    <p:extLst>
      <p:ext uri="{BB962C8B-B14F-4D97-AF65-F5344CB8AC3E}">
        <p14:creationId xmlns:p14="http://schemas.microsoft.com/office/powerpoint/2010/main" val="3800274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CEFC9-EDBC-46BC-9637-F15995CCB5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C8EF3-2684-2B24-40F8-D32DD03949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10AED-2E85-6450-7478-5257B497C316}"/>
              </a:ext>
            </a:extLst>
          </p:cNvPr>
          <p:cNvSpPr>
            <a:spLocks noGrp="1"/>
          </p:cNvSpPr>
          <p:nvPr>
            <p:ph type="body" idx="1"/>
          </p:nvPr>
        </p:nvSpPr>
        <p:spPr/>
        <p:txBody>
          <a:bodyPr/>
          <a:lstStyle/>
          <a:p>
            <a:endParaRPr lang="en-FI" dirty="0"/>
          </a:p>
        </p:txBody>
      </p:sp>
      <p:sp>
        <p:nvSpPr>
          <p:cNvPr id="4" name="Slide Number Placeholder 3">
            <a:extLst>
              <a:ext uri="{FF2B5EF4-FFF2-40B4-BE49-F238E27FC236}">
                <a16:creationId xmlns:a16="http://schemas.microsoft.com/office/drawing/2014/main" id="{277C1664-0C63-2150-8FC7-5DAFF47BEDA9}"/>
              </a:ext>
            </a:extLst>
          </p:cNvPr>
          <p:cNvSpPr>
            <a:spLocks noGrp="1"/>
          </p:cNvSpPr>
          <p:nvPr>
            <p:ph type="sldNum" sz="quarter" idx="5"/>
          </p:nvPr>
        </p:nvSpPr>
        <p:spPr/>
        <p:txBody>
          <a:bodyPr/>
          <a:lstStyle/>
          <a:p>
            <a:fld id="{3FA50CD8-0FBB-4644-8498-7C981A392CB6}" type="slidenum">
              <a:rPr lang="en-GB" smtClean="0"/>
              <a:pPr/>
              <a:t>7</a:t>
            </a:fld>
            <a:endParaRPr lang="en-GB" dirty="0"/>
          </a:p>
        </p:txBody>
      </p:sp>
    </p:spTree>
    <p:extLst>
      <p:ext uri="{BB962C8B-B14F-4D97-AF65-F5344CB8AC3E}">
        <p14:creationId xmlns:p14="http://schemas.microsoft.com/office/powerpoint/2010/main" val="1985049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1">
    <p:spTree>
      <p:nvGrpSpPr>
        <p:cNvPr id="1" name=""/>
        <p:cNvGrpSpPr/>
        <p:nvPr/>
      </p:nvGrpSpPr>
      <p:grpSpPr>
        <a:xfrm>
          <a:off x="0" y="0"/>
          <a:ext cx="0" cy="0"/>
          <a:chOff x="0" y="0"/>
          <a:chExt cx="0" cy="0"/>
        </a:xfrm>
      </p:grpSpPr>
      <p:pic>
        <p:nvPicPr>
          <p:cNvPr id="12" name="Picture 11" descr="A person smiling at camera&#10;&#10;AI-generated content may be incorrect.">
            <a:extLst>
              <a:ext uri="{FF2B5EF4-FFF2-40B4-BE49-F238E27FC236}">
                <a16:creationId xmlns:a16="http://schemas.microsoft.com/office/drawing/2014/main" id="{5D41F3AA-AB25-2B2E-56C9-4C3DF025084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6757561" y="1228374"/>
            <a:ext cx="5280301" cy="5629626"/>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AFB37690-8ACB-514B-9577-6DF9A0DA1B9F}"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pic>
        <p:nvPicPr>
          <p:cNvPr id="11" name="Graphic 10">
            <a:extLst>
              <a:ext uri="{FF2B5EF4-FFF2-40B4-BE49-F238E27FC236}">
                <a16:creationId xmlns:a16="http://schemas.microsoft.com/office/drawing/2014/main" id="{64E0F47E-F537-9076-1121-1B3B91EF3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57778" y="3755388"/>
            <a:ext cx="5018005" cy="2554924"/>
          </a:xfrm>
          <a:prstGeom prst="rect">
            <a:avLst/>
          </a:prstGeom>
        </p:spPr>
      </p:pic>
    </p:spTree>
    <p:extLst>
      <p:ext uri="{BB962C8B-B14F-4D97-AF65-F5344CB8AC3E}">
        <p14:creationId xmlns:p14="http://schemas.microsoft.com/office/powerpoint/2010/main" val="212501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mpty 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10383702"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81EC740F-5A81-C348-A635-267BEDCEF707}"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10383702"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3246177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with Imag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371A2829-8340-D90D-92B3-B27B053741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20478" y="-34643"/>
            <a:ext cx="5090074" cy="6858000"/>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309080" y="4244522"/>
            <a:ext cx="6222468" cy="1415471"/>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p:txBody>
          <a:bodyPr/>
          <a:lstStyle/>
          <a:p>
            <a:fld id="{577C5EC1-4DE0-7C49-AD2D-1003F416AFA3}"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5F2E0B0-0B1E-F47B-6886-EAAD3DCF7BF3}"/>
              </a:ext>
            </a:extLst>
          </p:cNvPr>
          <p:cNvSpPr>
            <a:spLocks noGrp="1"/>
          </p:cNvSpPr>
          <p:nvPr>
            <p:ph type="body" sz="quarter" idx="13"/>
          </p:nvPr>
        </p:nvSpPr>
        <p:spPr>
          <a:xfrm>
            <a:off x="319926" y="3853388"/>
            <a:ext cx="6223000" cy="636588"/>
          </a:xfrm>
          <a:prstGeom prst="rect">
            <a:avLst/>
          </a:prstGeom>
        </p:spPr>
        <p:txBody>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7" name="Picture Placeholder 6">
            <a:extLst>
              <a:ext uri="{FF2B5EF4-FFF2-40B4-BE49-F238E27FC236}">
                <a16:creationId xmlns:a16="http://schemas.microsoft.com/office/drawing/2014/main" id="{55BE9A91-BF38-A79B-C00E-8C1CDA343C71}"/>
              </a:ext>
            </a:extLst>
          </p:cNvPr>
          <p:cNvSpPr>
            <a:spLocks noGrp="1" noRot="1" noMove="1" noResize="1" noEditPoints="1" noAdjustHandles="1" noChangeArrowheads="1" noChangeShapeType="1"/>
          </p:cNvSpPr>
          <p:nvPr>
            <p:ph type="pic" sz="quarter" idx="14"/>
          </p:nvPr>
        </p:nvSpPr>
        <p:spPr>
          <a:xfrm>
            <a:off x="5413803" y="712846"/>
            <a:ext cx="6778197" cy="6145154"/>
          </a:xfrm>
          <a:prstGeom prst="rect">
            <a:avLst/>
          </a:prstGeom>
        </p:spPr>
        <p:txBody>
          <a:bodyPr/>
          <a:lstStyle>
            <a:lvl1pPr>
              <a:defRPr>
                <a:latin typeface="Arial" panose="020B0604020202020204" pitchFamily="34" charset="0"/>
              </a:defRPr>
            </a:lvl1pPr>
          </a:lstStyle>
          <a:p>
            <a:endParaRPr lang="en-GB" dirty="0"/>
          </a:p>
        </p:txBody>
      </p:sp>
      <p:pic>
        <p:nvPicPr>
          <p:cNvPr id="10" name="Graphic 9">
            <a:extLst>
              <a:ext uri="{FF2B5EF4-FFF2-40B4-BE49-F238E27FC236}">
                <a16:creationId xmlns:a16="http://schemas.microsoft.com/office/drawing/2014/main" id="{5B945CEA-8335-380C-03F4-3C15A292E26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656726" y="3445727"/>
            <a:ext cx="7772400" cy="3412273"/>
          </a:xfrm>
          <a:prstGeom prst="rect">
            <a:avLst/>
          </a:prstGeom>
        </p:spPr>
      </p:pic>
      <p:pic>
        <p:nvPicPr>
          <p:cNvPr id="6" name="Picture 5" descr="Two people sitting on a couch&#10;&#10;Description automatically generated with low confidence">
            <a:extLst>
              <a:ext uri="{FF2B5EF4-FFF2-40B4-BE49-F238E27FC236}">
                <a16:creationId xmlns:a16="http://schemas.microsoft.com/office/drawing/2014/main" id="{369E4AAD-C88A-4B33-089D-61F4FDC52C1A}"/>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6096000" y="12191"/>
            <a:ext cx="6096000" cy="6845808"/>
          </a:xfrm>
          <a:prstGeom prst="rect">
            <a:avLst/>
          </a:prstGeom>
        </p:spPr>
      </p:pic>
    </p:spTree>
    <p:extLst>
      <p:ext uri="{BB962C8B-B14F-4D97-AF65-F5344CB8AC3E}">
        <p14:creationId xmlns:p14="http://schemas.microsoft.com/office/powerpoint/2010/main" val="1577485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309080" y="4244522"/>
            <a:ext cx="6222468" cy="1415471"/>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p:txBody>
          <a:bodyPr/>
          <a:lstStyle/>
          <a:p>
            <a:fld id="{D970BFB9-414A-6B4D-A39A-50326704662F}"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5F2E0B0-0B1E-F47B-6886-EAAD3DCF7BF3}"/>
              </a:ext>
            </a:extLst>
          </p:cNvPr>
          <p:cNvSpPr>
            <a:spLocks noGrp="1"/>
          </p:cNvSpPr>
          <p:nvPr>
            <p:ph type="body" sz="quarter" idx="13"/>
          </p:nvPr>
        </p:nvSpPr>
        <p:spPr>
          <a:xfrm>
            <a:off x="319926" y="3853388"/>
            <a:ext cx="6223000" cy="636588"/>
          </a:xfrm>
          <a:prstGeom prst="rect">
            <a:avLst/>
          </a:prstGeom>
        </p:spPr>
        <p:txBody>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7" name="Picture Placeholder 6">
            <a:extLst>
              <a:ext uri="{FF2B5EF4-FFF2-40B4-BE49-F238E27FC236}">
                <a16:creationId xmlns:a16="http://schemas.microsoft.com/office/drawing/2014/main" id="{55BE9A91-BF38-A79B-C00E-8C1CDA343C71}"/>
              </a:ext>
            </a:extLst>
          </p:cNvPr>
          <p:cNvSpPr>
            <a:spLocks noGrp="1" noRot="1" noMove="1" noResize="1" noEditPoints="1" noAdjustHandles="1" noChangeArrowheads="1" noChangeShapeType="1"/>
          </p:cNvSpPr>
          <p:nvPr>
            <p:ph type="pic" sz="quarter" idx="14"/>
          </p:nvPr>
        </p:nvSpPr>
        <p:spPr>
          <a:xfrm>
            <a:off x="5413803" y="712846"/>
            <a:ext cx="6778197" cy="6145154"/>
          </a:xfrm>
          <a:prstGeom prst="rect">
            <a:avLst/>
          </a:prstGeom>
        </p:spPr>
        <p:txBody>
          <a:bodyPr/>
          <a:lstStyle>
            <a:lvl1pPr>
              <a:defRPr>
                <a:latin typeface="Arial" panose="020B0604020202020204" pitchFamily="34" charset="0"/>
              </a:defRPr>
            </a:lvl1pPr>
          </a:lstStyle>
          <a:p>
            <a:endParaRPr lang="en-GB" dirty="0"/>
          </a:p>
        </p:txBody>
      </p:sp>
      <p:pic>
        <p:nvPicPr>
          <p:cNvPr id="9" name="Graphic 8">
            <a:extLst>
              <a:ext uri="{FF2B5EF4-FFF2-40B4-BE49-F238E27FC236}">
                <a16:creationId xmlns:a16="http://schemas.microsoft.com/office/drawing/2014/main" id="{E1A56782-F956-3073-2745-10EF2AE687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838360" y="4402318"/>
            <a:ext cx="5454201" cy="2455682"/>
          </a:xfrm>
          <a:prstGeom prst="rect">
            <a:avLst/>
          </a:prstGeom>
        </p:spPr>
      </p:pic>
      <p:pic>
        <p:nvPicPr>
          <p:cNvPr id="13" name="Graphic 12">
            <a:extLst>
              <a:ext uri="{FF2B5EF4-FFF2-40B4-BE49-F238E27FC236}">
                <a16:creationId xmlns:a16="http://schemas.microsoft.com/office/drawing/2014/main" id="{4009F446-8C06-4E2D-4043-A2993ABFF5B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038767" y="153089"/>
            <a:ext cx="3153233" cy="5992065"/>
          </a:xfrm>
          <a:prstGeom prst="rect">
            <a:avLst/>
          </a:prstGeom>
        </p:spPr>
      </p:pic>
    </p:spTree>
    <p:extLst>
      <p:ext uri="{BB962C8B-B14F-4D97-AF65-F5344CB8AC3E}">
        <p14:creationId xmlns:p14="http://schemas.microsoft.com/office/powerpoint/2010/main" val="223040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without Imag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B0941A6-BCD4-C769-957A-0D13E60C9C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31933" y="0"/>
            <a:ext cx="6460067" cy="6858000"/>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309080" y="2643005"/>
            <a:ext cx="6223000" cy="3163906"/>
          </a:xfrm>
        </p:spPr>
        <p:txBody>
          <a:bodyPr/>
          <a:lstStyle>
            <a:lvl1pPr>
              <a:defRPr b="1"/>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p:txBody>
          <a:bodyPr/>
          <a:lstStyle/>
          <a:p>
            <a:fld id="{0DA61A5E-653A-BE4F-90E8-9EB9B337B211}"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5F2E0B0-0B1E-F47B-6886-EAAD3DCF7BF3}"/>
              </a:ext>
            </a:extLst>
          </p:cNvPr>
          <p:cNvSpPr>
            <a:spLocks noGrp="1"/>
          </p:cNvSpPr>
          <p:nvPr>
            <p:ph type="body" sz="quarter" idx="13"/>
          </p:nvPr>
        </p:nvSpPr>
        <p:spPr>
          <a:xfrm>
            <a:off x="309080" y="2236438"/>
            <a:ext cx="6223000" cy="406567"/>
          </a:xfrm>
          <a:prstGeom prst="rect">
            <a:avLst/>
          </a:prstGeom>
        </p:spPr>
        <p:txBody>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40773000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without Image #2">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83A2B79B-DC88-EB95-4E71-8A79486A8B0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668544" y="247341"/>
            <a:ext cx="10523456" cy="6610659"/>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309080" y="4244522"/>
            <a:ext cx="6222468" cy="1415471"/>
          </a:xfrm>
        </p:spPr>
        <p:txBody>
          <a:bodyPr/>
          <a:lstStyle>
            <a:lvl1pPr>
              <a:defRPr b="1"/>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p:txBody>
          <a:bodyPr/>
          <a:lstStyle/>
          <a:p>
            <a:fld id="{9F43C247-D709-A247-9A90-41B9FEB11C0F}"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5F2E0B0-0B1E-F47B-6886-EAAD3DCF7BF3}"/>
              </a:ext>
            </a:extLst>
          </p:cNvPr>
          <p:cNvSpPr>
            <a:spLocks noGrp="1"/>
          </p:cNvSpPr>
          <p:nvPr>
            <p:ph type="body" sz="quarter" idx="13"/>
          </p:nvPr>
        </p:nvSpPr>
        <p:spPr>
          <a:xfrm>
            <a:off x="319926" y="3837955"/>
            <a:ext cx="6223000" cy="406567"/>
          </a:xfrm>
          <a:prstGeom prst="rect">
            <a:avLst/>
          </a:prstGeom>
        </p:spPr>
        <p:txBody>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3361658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B67E31-A527-AE2A-83C2-659FE7C54CB5}"/>
              </a:ext>
            </a:extLst>
          </p:cNvPr>
          <p:cNvSpPr>
            <a:spLocks noGrp="1"/>
          </p:cNvSpPr>
          <p:nvPr>
            <p:ph idx="1"/>
          </p:nvPr>
        </p:nvSpPr>
        <p:spPr/>
        <p:txBody>
          <a:bodyPr>
            <a:normAutofit/>
          </a:bodyPr>
          <a:lstStyle>
            <a:lvl1pPr>
              <a:defRPr sz="2400"/>
            </a:lvl1pPr>
          </a:lstStyle>
          <a:p>
            <a:pPr lvl="0"/>
            <a:r>
              <a:rPr lang="en-US" dirty="0"/>
              <a:t>Click to edit Master text styles</a:t>
            </a:r>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5CE25E89-81A2-0C45-A1F5-831327531D4C}"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384974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C787-7BBC-296E-56DA-FD2981C2B5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E8CD53F3-80CB-2A45-9806-5EA78BADE787}"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2378728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C787-7BBC-296E-56DA-FD2981C2B5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32C841FC-EA45-F742-ACD7-EE74D14A7651}"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7" name="Text Placeholder 6">
            <a:extLst>
              <a:ext uri="{FF2B5EF4-FFF2-40B4-BE49-F238E27FC236}">
                <a16:creationId xmlns:a16="http://schemas.microsoft.com/office/drawing/2014/main" id="{A101708B-3B85-EA0E-617A-EE555E8273E7}"/>
              </a:ext>
            </a:extLst>
          </p:cNvPr>
          <p:cNvSpPr>
            <a:spLocks noGrp="1"/>
          </p:cNvSpPr>
          <p:nvPr>
            <p:ph type="body" sz="quarter" idx="13"/>
          </p:nvPr>
        </p:nvSpPr>
        <p:spPr>
          <a:xfrm>
            <a:off x="612742" y="1847654"/>
            <a:ext cx="5483258" cy="4440024"/>
          </a:xfrm>
        </p:spPr>
        <p:txBody>
          <a:bodyPr anchor="ctr">
            <a:normAutofit/>
          </a:bodyPr>
          <a:lstStyle>
            <a:lvl1pPr marL="514350" indent="-514350">
              <a:lnSpc>
                <a:spcPct val="200000"/>
              </a:lnSpc>
              <a:spcBef>
                <a:spcPts val="0"/>
              </a:spcBef>
              <a:spcAft>
                <a:spcPts val="1000"/>
              </a:spcAft>
              <a:buClr>
                <a:srgbClr val="FF7EA5"/>
              </a:buClr>
              <a:buSzPct val="100000"/>
              <a:buFont typeface="+mj-lt"/>
              <a:buAutoNum type="arabicPeriod"/>
              <a:defRPr sz="1800" baseline="0"/>
            </a:lvl1pPr>
          </a:lstStyle>
          <a:p>
            <a:pPr lvl="0"/>
            <a:r>
              <a:rPr lang="en-US" dirty="0"/>
              <a:t>Click to edit Master text styles</a:t>
            </a:r>
          </a:p>
          <a:p>
            <a:pPr lvl="0"/>
            <a:r>
              <a:rPr lang="en-US" dirty="0"/>
              <a:t>2nd row</a:t>
            </a:r>
          </a:p>
          <a:p>
            <a:pPr lvl="0"/>
            <a:r>
              <a:rPr lang="en-US" dirty="0"/>
              <a:t>3rd row</a:t>
            </a:r>
          </a:p>
        </p:txBody>
      </p:sp>
      <p:sp>
        <p:nvSpPr>
          <p:cNvPr id="11" name="Picture Placeholder 10">
            <a:extLst>
              <a:ext uri="{FF2B5EF4-FFF2-40B4-BE49-F238E27FC236}">
                <a16:creationId xmlns:a16="http://schemas.microsoft.com/office/drawing/2014/main" id="{01B5E40B-C73E-EA9F-8678-7261D9456D17}"/>
              </a:ext>
            </a:extLst>
          </p:cNvPr>
          <p:cNvSpPr>
            <a:spLocks noGrp="1"/>
          </p:cNvSpPr>
          <p:nvPr>
            <p:ph type="pic" sz="quarter" idx="14"/>
          </p:nvPr>
        </p:nvSpPr>
        <p:spPr>
          <a:xfrm>
            <a:off x="6211888" y="1847850"/>
            <a:ext cx="5448300" cy="4440238"/>
          </a:xfrm>
        </p:spPr>
        <p:txBody>
          <a:bodyPr/>
          <a:lstStyle/>
          <a:p>
            <a:endParaRPr lang="en-GB" dirty="0"/>
          </a:p>
        </p:txBody>
      </p:sp>
    </p:spTree>
    <p:extLst>
      <p:ext uri="{BB962C8B-B14F-4D97-AF65-F5344CB8AC3E}">
        <p14:creationId xmlns:p14="http://schemas.microsoft.com/office/powerpoint/2010/main" val="240498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39DEBD-E641-3038-A34A-3778D528FCD0}"/>
              </a:ext>
            </a:extLst>
          </p:cNvPr>
          <p:cNvSpPr>
            <a:spLocks noGrp="1"/>
          </p:cNvSpPr>
          <p:nvPr>
            <p:ph type="dt" sz="half" idx="10"/>
          </p:nvPr>
        </p:nvSpPr>
        <p:spPr/>
        <p:txBody>
          <a:bodyPr/>
          <a:lstStyle/>
          <a:p>
            <a:fld id="{634A8223-C752-9347-8DD8-70EE35F1E224}" type="datetime3">
              <a:rPr lang="en-US" smtClean="0"/>
              <a:t>28 August 2026</a:t>
            </a:fld>
            <a:endParaRPr lang="en-GB" dirty="0"/>
          </a:p>
        </p:txBody>
      </p:sp>
      <p:sp>
        <p:nvSpPr>
          <p:cNvPr id="3" name="Footer Placeholder 2">
            <a:extLst>
              <a:ext uri="{FF2B5EF4-FFF2-40B4-BE49-F238E27FC236}">
                <a16:creationId xmlns:a16="http://schemas.microsoft.com/office/drawing/2014/main" id="{0B3BA10A-1911-6F9A-08D2-F5B0D42A56F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09233C5-373A-8D0E-0AB0-8A1909F7352C}"/>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2637573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lide 4">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CDD075-D1F3-764E-94F6-34856DC79ABB}"/>
              </a:ext>
            </a:extLst>
          </p:cNvPr>
          <p:cNvSpPr/>
          <p:nvPr userDrawn="1"/>
        </p:nvSpPr>
        <p:spPr>
          <a:xfrm>
            <a:off x="4151313" y="0"/>
            <a:ext cx="8040687" cy="6858000"/>
          </a:xfrm>
          <a:prstGeom prst="rect">
            <a:avLst/>
          </a:prstGeom>
          <a:solidFill>
            <a:srgbClr val="FFEC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ircularStd" panose="020B0604020101020102" pitchFamily="34" charset="0"/>
            </a:endParaRPr>
          </a:p>
        </p:txBody>
      </p:sp>
      <p:sp>
        <p:nvSpPr>
          <p:cNvPr id="2" name="Title 1">
            <a:extLst>
              <a:ext uri="{FF2B5EF4-FFF2-40B4-BE49-F238E27FC236}">
                <a16:creationId xmlns:a16="http://schemas.microsoft.com/office/drawing/2014/main" id="{98E3356E-F509-D14C-B55F-3953051058E7}"/>
              </a:ext>
            </a:extLst>
          </p:cNvPr>
          <p:cNvSpPr>
            <a:spLocks noGrp="1"/>
          </p:cNvSpPr>
          <p:nvPr>
            <p:ph type="title"/>
          </p:nvPr>
        </p:nvSpPr>
        <p:spPr>
          <a:xfrm>
            <a:off x="263525" y="310833"/>
            <a:ext cx="3664419" cy="1584324"/>
          </a:xfrm>
          <a:prstGeom prst="rect">
            <a:avLst/>
          </a:prstGeom>
        </p:spPr>
        <p:txBody>
          <a:bodyPr/>
          <a:lstStyle>
            <a:lvl1pPr algn="l">
              <a:defRPr b="1" i="0">
                <a:latin typeface="Circular Std Bold" panose="020B0604020101020102" pitchFamily="34" charset="77"/>
                <a:cs typeface="Circular Std Bold" panose="020B0604020101020102" pitchFamily="34" charset="77"/>
              </a:defRPr>
            </a:lvl1pPr>
          </a:lstStyle>
          <a:p>
            <a:r>
              <a:rPr lang="en-GB" dirty="0"/>
              <a:t>Click to edit Master title style</a:t>
            </a:r>
          </a:p>
        </p:txBody>
      </p:sp>
      <p:sp>
        <p:nvSpPr>
          <p:cNvPr id="3" name="Content Placeholder 2">
            <a:extLst>
              <a:ext uri="{FF2B5EF4-FFF2-40B4-BE49-F238E27FC236}">
                <a16:creationId xmlns:a16="http://schemas.microsoft.com/office/drawing/2014/main" id="{97E11444-2448-054B-AF0F-A60E3B152C68}"/>
              </a:ext>
            </a:extLst>
          </p:cNvPr>
          <p:cNvSpPr>
            <a:spLocks noGrp="1"/>
          </p:cNvSpPr>
          <p:nvPr>
            <p:ph sz="half" idx="1"/>
          </p:nvPr>
        </p:nvSpPr>
        <p:spPr>
          <a:xfrm>
            <a:off x="263524" y="2194560"/>
            <a:ext cx="3664419" cy="3942080"/>
          </a:xfrm>
        </p:spPr>
        <p:txBody>
          <a:bodyPr/>
          <a:lstStyle>
            <a:lvl1pPr>
              <a:defRPr b="0" i="0">
                <a:latin typeface="CircularStd" panose="020B0604020101020102" pitchFamily="34" charset="77"/>
                <a:cs typeface="CircularStd" panose="020B0604020101020102" pitchFamily="34" charset="77"/>
              </a:defRPr>
            </a:lvl1pPr>
            <a:lvl2pPr>
              <a:defRPr b="0" i="0">
                <a:latin typeface="CircularStd" panose="020B0604020101020102" pitchFamily="34" charset="77"/>
                <a:cs typeface="CircularStd" panose="020B0604020101020102" pitchFamily="34" charset="77"/>
              </a:defRPr>
            </a:lvl2pPr>
            <a:lvl3pPr>
              <a:defRPr b="0" i="0">
                <a:latin typeface="CircularStd" panose="020B0604020101020102" pitchFamily="34" charset="77"/>
                <a:cs typeface="CircularStd" panose="020B0604020101020102" pitchFamily="34" charset="77"/>
              </a:defRPr>
            </a:lvl3pPr>
            <a:lvl4pPr>
              <a:defRPr b="0" i="0">
                <a:latin typeface="CircularStd" panose="020B0604020101020102" pitchFamily="34" charset="77"/>
                <a:cs typeface="CircularStd" panose="020B0604020101020102" pitchFamily="34" charset="77"/>
              </a:defRPr>
            </a:lvl4pPr>
            <a:lvl5pPr>
              <a:defRPr b="0" i="0">
                <a:latin typeface="CircularStd" panose="020B0604020101020102" pitchFamily="34" charset="77"/>
                <a:cs typeface="CircularStd" panose="020B0604020101020102" pitchFamily="34" charset="77"/>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07210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Cov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AFB37690-8ACB-514B-9577-6DF9A0DA1B9F}"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pic>
        <p:nvPicPr>
          <p:cNvPr id="9" name="Picture 8" descr="A person holding a cup&#10;&#10;AI-generated content may be incorrect.">
            <a:extLst>
              <a:ext uri="{FF2B5EF4-FFF2-40B4-BE49-F238E27FC236}">
                <a16:creationId xmlns:a16="http://schemas.microsoft.com/office/drawing/2014/main" id="{42B99500-BA99-DAFE-2029-63F8CFA54DB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5273040" y="713203"/>
            <a:ext cx="6918960" cy="6144797"/>
          </a:xfrm>
          <a:prstGeom prst="rect">
            <a:avLst/>
          </a:prstGeom>
        </p:spPr>
      </p:pic>
      <p:pic>
        <p:nvPicPr>
          <p:cNvPr id="11" name="Graphic 10">
            <a:extLst>
              <a:ext uri="{FF2B5EF4-FFF2-40B4-BE49-F238E27FC236}">
                <a16:creationId xmlns:a16="http://schemas.microsoft.com/office/drawing/2014/main" id="{64E0F47E-F537-9076-1121-1B3B91EF3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57778" y="3755388"/>
            <a:ext cx="5018005" cy="2554924"/>
          </a:xfrm>
          <a:prstGeom prst="rect">
            <a:avLst/>
          </a:prstGeom>
        </p:spPr>
      </p:pic>
    </p:spTree>
    <p:extLst>
      <p:ext uri="{BB962C8B-B14F-4D97-AF65-F5344CB8AC3E}">
        <p14:creationId xmlns:p14="http://schemas.microsoft.com/office/powerpoint/2010/main" val="4782585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ction without Imag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B0941A6-BCD4-C769-957A-0D13E60C9C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31933" y="0"/>
            <a:ext cx="6460067" cy="6858000"/>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309080" y="2643005"/>
            <a:ext cx="6223000" cy="3163906"/>
          </a:xfrm>
        </p:spPr>
        <p:txBody>
          <a:bodyPr/>
          <a:lstStyle>
            <a:lvl1pPr>
              <a:defRPr b="1"/>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p:txBody>
          <a:bodyPr/>
          <a:lstStyle/>
          <a:p>
            <a:fld id="{0DA61A5E-653A-BE4F-90E8-9EB9B337B211}"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5F2E0B0-0B1E-F47B-6886-EAAD3DCF7BF3}"/>
              </a:ext>
            </a:extLst>
          </p:cNvPr>
          <p:cNvSpPr>
            <a:spLocks noGrp="1"/>
          </p:cNvSpPr>
          <p:nvPr>
            <p:ph type="body" sz="quarter" idx="13"/>
          </p:nvPr>
        </p:nvSpPr>
        <p:spPr>
          <a:xfrm>
            <a:off x="309080" y="2236438"/>
            <a:ext cx="6223000" cy="406567"/>
          </a:xfrm>
          <a:prstGeom prst="rect">
            <a:avLst/>
          </a:prstGeom>
        </p:spPr>
        <p:txBody>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2674491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B67E31-A527-AE2A-83C2-659FE7C54CB5}"/>
              </a:ext>
            </a:extLst>
          </p:cNvPr>
          <p:cNvSpPr>
            <a:spLocks noGrp="1"/>
          </p:cNvSpPr>
          <p:nvPr>
            <p:ph idx="1"/>
          </p:nvPr>
        </p:nvSpPr>
        <p:spPr>
          <a:xfrm>
            <a:off x="6369978" y="1818526"/>
            <a:ext cx="5270642" cy="4510355"/>
          </a:xfrm>
        </p:spPr>
        <p:txBody>
          <a:bodyPr lIns="0" tIns="0" rIns="0">
            <a:normAutofit/>
          </a:bodyPr>
          <a:lstStyle>
            <a:lvl1pPr>
              <a:defRPr sz="2000"/>
            </a:lvl1pPr>
            <a:lvl2pPr>
              <a:defRPr sz="2000"/>
            </a:lvl2pPr>
          </a:lstStyle>
          <a:p>
            <a:pPr lvl="0"/>
            <a:r>
              <a:rPr lang="en-US" dirty="0"/>
              <a:t>Click to edit Master text styles</a:t>
            </a:r>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9B9E0805-9100-5944-B7D6-57D128F3A80C}"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8" name="Text Placeholder 7">
            <a:extLst>
              <a:ext uri="{FF2B5EF4-FFF2-40B4-BE49-F238E27FC236}">
                <a16:creationId xmlns:a16="http://schemas.microsoft.com/office/drawing/2014/main" id="{C0227B0A-D8C4-9957-8003-0A7C69F80824}"/>
              </a:ext>
            </a:extLst>
          </p:cNvPr>
          <p:cNvSpPr>
            <a:spLocks noGrp="1"/>
          </p:cNvSpPr>
          <p:nvPr>
            <p:ph type="body" sz="quarter" idx="13"/>
          </p:nvPr>
        </p:nvSpPr>
        <p:spPr>
          <a:xfrm>
            <a:off x="585788" y="1819275"/>
            <a:ext cx="5240337" cy="4510088"/>
          </a:xfrm>
        </p:spPr>
        <p:txBody>
          <a:bodyPr>
            <a:normAutofit/>
          </a:bodyPr>
          <a:lstStyle>
            <a:lvl1pPr>
              <a:defRPr sz="2000"/>
            </a:lvl1pPr>
            <a:lvl2pPr>
              <a:defRPr sz="2000"/>
            </a:lvl2pPr>
          </a:lstStyle>
          <a:p>
            <a:pPr lvl="0"/>
            <a:r>
              <a:rPr lang="en-US" dirty="0"/>
              <a:t>Click to edit Master text styles</a:t>
            </a:r>
          </a:p>
        </p:txBody>
      </p:sp>
    </p:spTree>
    <p:extLst>
      <p:ext uri="{BB962C8B-B14F-4D97-AF65-F5344CB8AC3E}">
        <p14:creationId xmlns:p14="http://schemas.microsoft.com/office/powerpoint/2010/main" val="721972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B67E31-A527-AE2A-83C2-659FE7C54CB5}"/>
              </a:ext>
            </a:extLst>
          </p:cNvPr>
          <p:cNvSpPr>
            <a:spLocks noGrp="1"/>
          </p:cNvSpPr>
          <p:nvPr>
            <p:ph idx="1"/>
          </p:nvPr>
        </p:nvSpPr>
        <p:spPr>
          <a:xfrm>
            <a:off x="6369978" y="2530458"/>
            <a:ext cx="5270642" cy="3798423"/>
          </a:xfrm>
        </p:spPr>
        <p:txBody>
          <a:bodyPr lIns="0" tIns="0" rIns="0">
            <a:normAutofit/>
          </a:bodyPr>
          <a:lstStyle>
            <a:lvl1pPr>
              <a:defRPr sz="2000"/>
            </a:lvl1pPr>
            <a:lvl2pPr>
              <a:defRPr sz="2000"/>
            </a:lvl2pPr>
          </a:lstStyle>
          <a:p>
            <a:pPr lvl="0"/>
            <a:r>
              <a:rPr lang="en-US" dirty="0"/>
              <a:t>Click to edit Master text styles</a:t>
            </a:r>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0F24EB94-D1CD-3148-9773-4E85A8799401}"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8" name="Text Placeholder 7">
            <a:extLst>
              <a:ext uri="{FF2B5EF4-FFF2-40B4-BE49-F238E27FC236}">
                <a16:creationId xmlns:a16="http://schemas.microsoft.com/office/drawing/2014/main" id="{C0227B0A-D8C4-9957-8003-0A7C69F80824}"/>
              </a:ext>
            </a:extLst>
          </p:cNvPr>
          <p:cNvSpPr>
            <a:spLocks noGrp="1"/>
          </p:cNvSpPr>
          <p:nvPr>
            <p:ph type="body" sz="quarter" idx="13"/>
          </p:nvPr>
        </p:nvSpPr>
        <p:spPr>
          <a:xfrm>
            <a:off x="585788" y="2531165"/>
            <a:ext cx="5240337" cy="3798198"/>
          </a:xfrm>
        </p:spPr>
        <p:txBody>
          <a:bodyPr>
            <a:normAutofit/>
          </a:bodyPr>
          <a:lstStyle>
            <a:lvl1pPr>
              <a:defRPr sz="2000"/>
            </a:lvl1pPr>
            <a:lvl2pPr>
              <a:defRPr sz="2000"/>
            </a:lvl2pPr>
          </a:lstStyle>
          <a:p>
            <a:pPr lvl="0"/>
            <a:r>
              <a:rPr lang="en-US" dirty="0"/>
              <a:t>Click to edit Master text styles</a:t>
            </a:r>
          </a:p>
        </p:txBody>
      </p:sp>
      <p:sp>
        <p:nvSpPr>
          <p:cNvPr id="7" name="Text Placeholder 8">
            <a:extLst>
              <a:ext uri="{FF2B5EF4-FFF2-40B4-BE49-F238E27FC236}">
                <a16:creationId xmlns:a16="http://schemas.microsoft.com/office/drawing/2014/main" id="{605180B5-CD22-4408-FCC1-03E66D55BA8D}"/>
              </a:ext>
            </a:extLst>
          </p:cNvPr>
          <p:cNvSpPr>
            <a:spLocks noGrp="1"/>
          </p:cNvSpPr>
          <p:nvPr>
            <p:ph type="body" sz="quarter" idx="17"/>
          </p:nvPr>
        </p:nvSpPr>
        <p:spPr>
          <a:xfrm>
            <a:off x="606425" y="1901686"/>
            <a:ext cx="5215598" cy="330083"/>
          </a:xfrm>
        </p:spPr>
        <p:txBody>
          <a:bodyPr>
            <a:normAutofit/>
          </a:bodyPr>
          <a:lstStyle>
            <a:lvl1pPr>
              <a:defRPr sz="2000" b="1" i="0">
                <a:latin typeface="Arial" panose="020B0604020202020204" pitchFamily="34" charset="0"/>
                <a:cs typeface="Arial" panose="020B0604020202020204" pitchFamily="34" charset="0"/>
              </a:defRPr>
            </a:lvl1pPr>
            <a:lvl2pPr>
              <a:defRPr sz="1800"/>
            </a:lvl2pPr>
            <a:lvl3pPr>
              <a:defRPr sz="1600"/>
            </a:lvl3pPr>
            <a:lvl4pPr>
              <a:defRPr sz="1400"/>
            </a:lvl4pPr>
            <a:lvl5pPr>
              <a:defRPr sz="1400"/>
            </a:lvl5pPr>
          </a:lstStyle>
          <a:p>
            <a:pPr lvl="0"/>
            <a:r>
              <a:rPr lang="en-US" dirty="0"/>
              <a:t>Click to edit Master text styles</a:t>
            </a:r>
          </a:p>
        </p:txBody>
      </p:sp>
      <p:sp>
        <p:nvSpPr>
          <p:cNvPr id="9" name="Text Placeholder 8">
            <a:extLst>
              <a:ext uri="{FF2B5EF4-FFF2-40B4-BE49-F238E27FC236}">
                <a16:creationId xmlns:a16="http://schemas.microsoft.com/office/drawing/2014/main" id="{71BD657A-D72B-A7BA-359B-8F3E269FD35F}"/>
              </a:ext>
            </a:extLst>
          </p:cNvPr>
          <p:cNvSpPr>
            <a:spLocks noGrp="1"/>
          </p:cNvSpPr>
          <p:nvPr>
            <p:ph type="body" sz="quarter" idx="18"/>
          </p:nvPr>
        </p:nvSpPr>
        <p:spPr>
          <a:xfrm>
            <a:off x="6369978" y="1901685"/>
            <a:ext cx="5270642" cy="330083"/>
          </a:xfrm>
        </p:spPr>
        <p:txBody>
          <a:bodyPr>
            <a:normAutofit/>
          </a:bodyPr>
          <a:lstStyle>
            <a:lvl1pPr>
              <a:defRPr sz="2000" b="1" i="0">
                <a:latin typeface="Arial" panose="020B0604020202020204" pitchFamily="34" charset="0"/>
                <a:cs typeface="Arial" panose="020B0604020202020204" pitchFamily="34" charset="0"/>
              </a:defRPr>
            </a:lvl1pPr>
            <a:lvl2pPr>
              <a:defRPr sz="1800"/>
            </a:lvl2pPr>
            <a:lvl3pPr>
              <a:defRPr sz="1600"/>
            </a:lvl3pPr>
            <a:lvl4pPr>
              <a:defRPr sz="1400"/>
            </a:lvl4pPr>
            <a:lvl5pPr>
              <a:defRPr sz="1400"/>
            </a:lvl5pPr>
          </a:lstStyle>
          <a:p>
            <a:pPr lvl="0"/>
            <a:r>
              <a:rPr lang="en-US" dirty="0"/>
              <a:t>Click to edit Master text styles</a:t>
            </a:r>
          </a:p>
        </p:txBody>
      </p:sp>
    </p:spTree>
    <p:extLst>
      <p:ext uri="{BB962C8B-B14F-4D97-AF65-F5344CB8AC3E}">
        <p14:creationId xmlns:p14="http://schemas.microsoft.com/office/powerpoint/2010/main" val="36661685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C787-7BBC-296E-56DA-FD2981C2B5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81AE8923-521D-EE41-900E-4807CE7BDCEB}"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7" name="Picture Placeholder 6">
            <a:extLst>
              <a:ext uri="{FF2B5EF4-FFF2-40B4-BE49-F238E27FC236}">
                <a16:creationId xmlns:a16="http://schemas.microsoft.com/office/drawing/2014/main" id="{1D8F0D8B-776E-7D83-5E71-D42153022F24}"/>
              </a:ext>
            </a:extLst>
          </p:cNvPr>
          <p:cNvSpPr>
            <a:spLocks noGrp="1"/>
          </p:cNvSpPr>
          <p:nvPr>
            <p:ph type="pic" sz="quarter" idx="13"/>
          </p:nvPr>
        </p:nvSpPr>
        <p:spPr>
          <a:xfrm>
            <a:off x="6410325" y="1849348"/>
            <a:ext cx="5168900" cy="4418102"/>
          </a:xfrm>
        </p:spPr>
        <p:txBody>
          <a:bodyPr/>
          <a:lstStyle/>
          <a:p>
            <a:endParaRPr lang="en-GB" dirty="0"/>
          </a:p>
        </p:txBody>
      </p:sp>
      <p:sp>
        <p:nvSpPr>
          <p:cNvPr id="9" name="Text Placeholder 8">
            <a:extLst>
              <a:ext uri="{FF2B5EF4-FFF2-40B4-BE49-F238E27FC236}">
                <a16:creationId xmlns:a16="http://schemas.microsoft.com/office/drawing/2014/main" id="{1A5C22C6-EA4C-7D89-A287-5A2EBD422F51}"/>
              </a:ext>
            </a:extLst>
          </p:cNvPr>
          <p:cNvSpPr>
            <a:spLocks noGrp="1"/>
          </p:cNvSpPr>
          <p:nvPr>
            <p:ph type="body" sz="quarter" idx="14"/>
          </p:nvPr>
        </p:nvSpPr>
        <p:spPr>
          <a:xfrm>
            <a:off x="606425" y="1849438"/>
            <a:ext cx="5219700" cy="441801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00143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2B7BB94A-BFB2-2F4A-BFE4-3D1A4DC66B0B}"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8" name="Text Placeholder 7">
            <a:extLst>
              <a:ext uri="{FF2B5EF4-FFF2-40B4-BE49-F238E27FC236}">
                <a16:creationId xmlns:a16="http://schemas.microsoft.com/office/drawing/2014/main" id="{C0227B0A-D8C4-9957-8003-0A7C69F80824}"/>
              </a:ext>
            </a:extLst>
          </p:cNvPr>
          <p:cNvSpPr>
            <a:spLocks noGrp="1"/>
          </p:cNvSpPr>
          <p:nvPr>
            <p:ph type="body" sz="quarter" idx="13"/>
          </p:nvPr>
        </p:nvSpPr>
        <p:spPr>
          <a:xfrm>
            <a:off x="585788" y="1819275"/>
            <a:ext cx="5240337" cy="4510088"/>
          </a:xfrm>
        </p:spPr>
        <p:txBody>
          <a:bodyPr>
            <a:normAutofit/>
          </a:bodyPr>
          <a:lstStyle>
            <a:lvl1pPr>
              <a:defRPr sz="2000"/>
            </a:lvl1pPr>
            <a:lvl2pPr>
              <a:defRPr sz="2000"/>
            </a:lvl2pPr>
          </a:lstStyle>
          <a:p>
            <a:pPr lvl="0"/>
            <a:r>
              <a:rPr lang="en-US" dirty="0"/>
              <a:t>Click to edit Master text styles</a:t>
            </a:r>
          </a:p>
        </p:txBody>
      </p:sp>
      <p:sp>
        <p:nvSpPr>
          <p:cNvPr id="9" name="Picture Placeholder 8">
            <a:extLst>
              <a:ext uri="{FF2B5EF4-FFF2-40B4-BE49-F238E27FC236}">
                <a16:creationId xmlns:a16="http://schemas.microsoft.com/office/drawing/2014/main" id="{C7D9021F-3D7A-5C72-B8FC-50C1FC70BCA8}"/>
              </a:ext>
            </a:extLst>
          </p:cNvPr>
          <p:cNvSpPr>
            <a:spLocks noGrp="1"/>
          </p:cNvSpPr>
          <p:nvPr>
            <p:ph type="pic" sz="quarter" idx="14"/>
          </p:nvPr>
        </p:nvSpPr>
        <p:spPr>
          <a:xfrm>
            <a:off x="6183313" y="1593850"/>
            <a:ext cx="5610225" cy="4883150"/>
          </a:xfrm>
        </p:spPr>
        <p:txBody>
          <a:bodyPr/>
          <a:lstStyle/>
          <a:p>
            <a:endParaRPr lang="en-GB" dirty="0"/>
          </a:p>
        </p:txBody>
      </p:sp>
    </p:spTree>
    <p:extLst>
      <p:ext uri="{BB962C8B-B14F-4D97-AF65-F5344CB8AC3E}">
        <p14:creationId xmlns:p14="http://schemas.microsoft.com/office/powerpoint/2010/main" val="3073349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A9822EC9-E3FF-8441-8715-E428984E6246}"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8" name="Text Placeholder 7">
            <a:extLst>
              <a:ext uri="{FF2B5EF4-FFF2-40B4-BE49-F238E27FC236}">
                <a16:creationId xmlns:a16="http://schemas.microsoft.com/office/drawing/2014/main" id="{C0227B0A-D8C4-9957-8003-0A7C69F80824}"/>
              </a:ext>
            </a:extLst>
          </p:cNvPr>
          <p:cNvSpPr>
            <a:spLocks noGrp="1"/>
          </p:cNvSpPr>
          <p:nvPr>
            <p:ph type="body" sz="quarter" idx="13"/>
          </p:nvPr>
        </p:nvSpPr>
        <p:spPr>
          <a:xfrm>
            <a:off x="381000" y="5431537"/>
            <a:ext cx="5608320" cy="244475"/>
          </a:xfrm>
        </p:spPr>
        <p:txBody>
          <a:bodyPr>
            <a:noAutofit/>
          </a:bodyPr>
          <a:lstStyle>
            <a:lvl1pPr>
              <a:defRPr sz="1800"/>
            </a:lvl1pPr>
            <a:lvl2pPr>
              <a:defRPr sz="2000"/>
            </a:lvl2pPr>
          </a:lstStyle>
          <a:p>
            <a:pPr lvl="0"/>
            <a:r>
              <a:rPr lang="en-US" dirty="0"/>
              <a:t>Click to edit Master text styles</a:t>
            </a:r>
          </a:p>
        </p:txBody>
      </p:sp>
      <p:sp>
        <p:nvSpPr>
          <p:cNvPr id="7" name="Text Placeholder 7">
            <a:extLst>
              <a:ext uri="{FF2B5EF4-FFF2-40B4-BE49-F238E27FC236}">
                <a16:creationId xmlns:a16="http://schemas.microsoft.com/office/drawing/2014/main" id="{2C5838BD-2F94-E305-4ABC-85229B1072F9}"/>
              </a:ext>
            </a:extLst>
          </p:cNvPr>
          <p:cNvSpPr>
            <a:spLocks noGrp="1"/>
          </p:cNvSpPr>
          <p:nvPr>
            <p:ph type="body" sz="quarter" idx="14"/>
          </p:nvPr>
        </p:nvSpPr>
        <p:spPr>
          <a:xfrm>
            <a:off x="6202680" y="5431537"/>
            <a:ext cx="5608320" cy="244475"/>
          </a:xfrm>
        </p:spPr>
        <p:txBody>
          <a:bodyPr>
            <a:noAutofit/>
          </a:bodyPr>
          <a:lstStyle>
            <a:lvl1pPr>
              <a:defRPr sz="1800"/>
            </a:lvl1pPr>
            <a:lvl2pPr>
              <a:defRPr sz="2000"/>
            </a:lvl2pPr>
          </a:lstStyle>
          <a:p>
            <a:pPr lvl="0"/>
            <a:r>
              <a:rPr lang="en-US" dirty="0"/>
              <a:t>Click to edit Master text styles</a:t>
            </a:r>
          </a:p>
        </p:txBody>
      </p:sp>
      <p:sp>
        <p:nvSpPr>
          <p:cNvPr id="9" name="Text Placeholder 7">
            <a:extLst>
              <a:ext uri="{FF2B5EF4-FFF2-40B4-BE49-F238E27FC236}">
                <a16:creationId xmlns:a16="http://schemas.microsoft.com/office/drawing/2014/main" id="{0C7E814B-F673-89D2-B2D0-E3F43106AB31}"/>
              </a:ext>
            </a:extLst>
          </p:cNvPr>
          <p:cNvSpPr>
            <a:spLocks noGrp="1"/>
          </p:cNvSpPr>
          <p:nvPr>
            <p:ph type="body" sz="quarter" idx="15"/>
          </p:nvPr>
        </p:nvSpPr>
        <p:spPr>
          <a:xfrm>
            <a:off x="381000" y="5741539"/>
            <a:ext cx="5608320" cy="725751"/>
          </a:xfrm>
        </p:spPr>
        <p:txBody>
          <a:bodyPr>
            <a:noAutofit/>
          </a:bodyPr>
          <a:lstStyle>
            <a:lvl1pPr>
              <a:defRPr sz="1400" b="0"/>
            </a:lvl1pPr>
            <a:lvl2pPr>
              <a:defRPr sz="2000"/>
            </a:lvl2pPr>
          </a:lstStyle>
          <a:p>
            <a:pPr lvl="0"/>
            <a:r>
              <a:rPr lang="en-US" dirty="0"/>
              <a:t>Click to edit Master text styles</a:t>
            </a:r>
          </a:p>
        </p:txBody>
      </p:sp>
      <p:sp>
        <p:nvSpPr>
          <p:cNvPr id="10" name="Text Placeholder 7">
            <a:extLst>
              <a:ext uri="{FF2B5EF4-FFF2-40B4-BE49-F238E27FC236}">
                <a16:creationId xmlns:a16="http://schemas.microsoft.com/office/drawing/2014/main" id="{65EDCB91-3DFF-7807-5FDC-28C66C76422C}"/>
              </a:ext>
            </a:extLst>
          </p:cNvPr>
          <p:cNvSpPr>
            <a:spLocks noGrp="1"/>
          </p:cNvSpPr>
          <p:nvPr>
            <p:ph type="body" sz="quarter" idx="16"/>
          </p:nvPr>
        </p:nvSpPr>
        <p:spPr>
          <a:xfrm>
            <a:off x="6202680" y="5741538"/>
            <a:ext cx="5608320" cy="725751"/>
          </a:xfrm>
        </p:spPr>
        <p:txBody>
          <a:bodyPr>
            <a:noAutofit/>
          </a:bodyPr>
          <a:lstStyle>
            <a:lvl1pPr>
              <a:defRPr sz="1400" b="0"/>
            </a:lvl1pPr>
            <a:lvl2pPr>
              <a:defRPr sz="2000"/>
            </a:lvl2pPr>
          </a:lstStyle>
          <a:p>
            <a:pPr lvl="0"/>
            <a:r>
              <a:rPr lang="en-US" dirty="0"/>
              <a:t>Click to edit Master text styles</a:t>
            </a:r>
          </a:p>
        </p:txBody>
      </p:sp>
      <p:sp>
        <p:nvSpPr>
          <p:cNvPr id="12" name="Picture Placeholder 11">
            <a:extLst>
              <a:ext uri="{FF2B5EF4-FFF2-40B4-BE49-F238E27FC236}">
                <a16:creationId xmlns:a16="http://schemas.microsoft.com/office/drawing/2014/main" id="{8F30B845-7C7E-E842-CFEE-3630C411AAEA}"/>
              </a:ext>
            </a:extLst>
          </p:cNvPr>
          <p:cNvSpPr>
            <a:spLocks noGrp="1"/>
          </p:cNvSpPr>
          <p:nvPr>
            <p:ph type="pic" sz="quarter" idx="17"/>
          </p:nvPr>
        </p:nvSpPr>
        <p:spPr>
          <a:xfrm>
            <a:off x="381000" y="1600200"/>
            <a:ext cx="5608638" cy="3630613"/>
          </a:xfrm>
        </p:spPr>
        <p:txBody>
          <a:bodyPr/>
          <a:lstStyle/>
          <a:p>
            <a:endParaRPr lang="en-GB" dirty="0"/>
          </a:p>
        </p:txBody>
      </p:sp>
      <p:sp>
        <p:nvSpPr>
          <p:cNvPr id="13" name="Picture Placeholder 11">
            <a:extLst>
              <a:ext uri="{FF2B5EF4-FFF2-40B4-BE49-F238E27FC236}">
                <a16:creationId xmlns:a16="http://schemas.microsoft.com/office/drawing/2014/main" id="{38ED1C10-E0B3-DB2B-5695-8B38772AA39C}"/>
              </a:ext>
            </a:extLst>
          </p:cNvPr>
          <p:cNvSpPr>
            <a:spLocks noGrp="1"/>
          </p:cNvSpPr>
          <p:nvPr>
            <p:ph type="pic" sz="quarter" idx="18"/>
          </p:nvPr>
        </p:nvSpPr>
        <p:spPr>
          <a:xfrm>
            <a:off x="6202362" y="1613693"/>
            <a:ext cx="5608638" cy="3630613"/>
          </a:xfrm>
        </p:spPr>
        <p:txBody>
          <a:bodyPr/>
          <a:lstStyle/>
          <a:p>
            <a:endParaRPr lang="en-GB" dirty="0"/>
          </a:p>
        </p:txBody>
      </p:sp>
    </p:spTree>
    <p:extLst>
      <p:ext uri="{BB962C8B-B14F-4D97-AF65-F5344CB8AC3E}">
        <p14:creationId xmlns:p14="http://schemas.microsoft.com/office/powerpoint/2010/main" val="21992403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37BA29B7-B3D4-834E-A3FF-75A630010CAC}"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8" name="Text Placeholder 7">
            <a:extLst>
              <a:ext uri="{FF2B5EF4-FFF2-40B4-BE49-F238E27FC236}">
                <a16:creationId xmlns:a16="http://schemas.microsoft.com/office/drawing/2014/main" id="{C0227B0A-D8C4-9957-8003-0A7C69F80824}"/>
              </a:ext>
            </a:extLst>
          </p:cNvPr>
          <p:cNvSpPr>
            <a:spLocks noGrp="1"/>
          </p:cNvSpPr>
          <p:nvPr>
            <p:ph type="body" sz="quarter" idx="13"/>
          </p:nvPr>
        </p:nvSpPr>
        <p:spPr>
          <a:xfrm>
            <a:off x="381000" y="5431537"/>
            <a:ext cx="3657600" cy="244475"/>
          </a:xfrm>
        </p:spPr>
        <p:txBody>
          <a:bodyPr>
            <a:noAutofit/>
          </a:bodyPr>
          <a:lstStyle>
            <a:lvl1pPr>
              <a:defRPr sz="1800"/>
            </a:lvl1pPr>
            <a:lvl2pPr>
              <a:defRPr sz="2000"/>
            </a:lvl2pPr>
          </a:lstStyle>
          <a:p>
            <a:pPr lvl="0"/>
            <a:r>
              <a:rPr lang="en-US" dirty="0"/>
              <a:t>Click to edit Master text styles</a:t>
            </a:r>
          </a:p>
        </p:txBody>
      </p:sp>
      <p:sp>
        <p:nvSpPr>
          <p:cNvPr id="7" name="Text Placeholder 7">
            <a:extLst>
              <a:ext uri="{FF2B5EF4-FFF2-40B4-BE49-F238E27FC236}">
                <a16:creationId xmlns:a16="http://schemas.microsoft.com/office/drawing/2014/main" id="{2C5838BD-2F94-E305-4ABC-85229B1072F9}"/>
              </a:ext>
            </a:extLst>
          </p:cNvPr>
          <p:cNvSpPr>
            <a:spLocks noGrp="1"/>
          </p:cNvSpPr>
          <p:nvPr>
            <p:ph type="body" sz="quarter" idx="14"/>
          </p:nvPr>
        </p:nvSpPr>
        <p:spPr>
          <a:xfrm>
            <a:off x="8153400" y="5431537"/>
            <a:ext cx="3657600" cy="244475"/>
          </a:xfrm>
        </p:spPr>
        <p:txBody>
          <a:bodyPr>
            <a:noAutofit/>
          </a:bodyPr>
          <a:lstStyle>
            <a:lvl1pPr>
              <a:defRPr sz="1800"/>
            </a:lvl1pPr>
            <a:lvl2pPr>
              <a:defRPr sz="2000"/>
            </a:lvl2pPr>
          </a:lstStyle>
          <a:p>
            <a:pPr lvl="0"/>
            <a:r>
              <a:rPr lang="en-US" dirty="0"/>
              <a:t>Click to edit Master text styles</a:t>
            </a:r>
          </a:p>
        </p:txBody>
      </p:sp>
      <p:sp>
        <p:nvSpPr>
          <p:cNvPr id="9" name="Text Placeholder 7">
            <a:extLst>
              <a:ext uri="{FF2B5EF4-FFF2-40B4-BE49-F238E27FC236}">
                <a16:creationId xmlns:a16="http://schemas.microsoft.com/office/drawing/2014/main" id="{0C7E814B-F673-89D2-B2D0-E3F43106AB31}"/>
              </a:ext>
            </a:extLst>
          </p:cNvPr>
          <p:cNvSpPr>
            <a:spLocks noGrp="1"/>
          </p:cNvSpPr>
          <p:nvPr>
            <p:ph type="body" sz="quarter" idx="15"/>
          </p:nvPr>
        </p:nvSpPr>
        <p:spPr>
          <a:xfrm>
            <a:off x="381000" y="5741539"/>
            <a:ext cx="3657600" cy="725751"/>
          </a:xfrm>
        </p:spPr>
        <p:txBody>
          <a:bodyPr>
            <a:noAutofit/>
          </a:bodyPr>
          <a:lstStyle>
            <a:lvl1pPr>
              <a:defRPr sz="1400" b="0"/>
            </a:lvl1pPr>
            <a:lvl2pPr>
              <a:defRPr sz="2000"/>
            </a:lvl2pPr>
          </a:lstStyle>
          <a:p>
            <a:pPr lvl="0"/>
            <a:r>
              <a:rPr lang="en-US" dirty="0"/>
              <a:t>Click to edit Master text styles</a:t>
            </a:r>
          </a:p>
        </p:txBody>
      </p:sp>
      <p:sp>
        <p:nvSpPr>
          <p:cNvPr id="10" name="Text Placeholder 7">
            <a:extLst>
              <a:ext uri="{FF2B5EF4-FFF2-40B4-BE49-F238E27FC236}">
                <a16:creationId xmlns:a16="http://schemas.microsoft.com/office/drawing/2014/main" id="{65EDCB91-3DFF-7807-5FDC-28C66C76422C}"/>
              </a:ext>
            </a:extLst>
          </p:cNvPr>
          <p:cNvSpPr>
            <a:spLocks noGrp="1"/>
          </p:cNvSpPr>
          <p:nvPr>
            <p:ph type="body" sz="quarter" idx="16"/>
          </p:nvPr>
        </p:nvSpPr>
        <p:spPr>
          <a:xfrm>
            <a:off x="8153400" y="5741538"/>
            <a:ext cx="3657600" cy="725751"/>
          </a:xfrm>
        </p:spPr>
        <p:txBody>
          <a:bodyPr>
            <a:noAutofit/>
          </a:bodyPr>
          <a:lstStyle>
            <a:lvl1pPr>
              <a:defRPr sz="1400" b="0"/>
            </a:lvl1pPr>
            <a:lvl2pPr>
              <a:defRPr sz="2000"/>
            </a:lvl2pPr>
          </a:lstStyle>
          <a:p>
            <a:pPr lvl="0"/>
            <a:r>
              <a:rPr lang="en-US" dirty="0"/>
              <a:t>Click to edit Master text styles</a:t>
            </a:r>
          </a:p>
        </p:txBody>
      </p:sp>
      <p:sp>
        <p:nvSpPr>
          <p:cNvPr id="12" name="Picture Placeholder 11">
            <a:extLst>
              <a:ext uri="{FF2B5EF4-FFF2-40B4-BE49-F238E27FC236}">
                <a16:creationId xmlns:a16="http://schemas.microsoft.com/office/drawing/2014/main" id="{8F30B845-7C7E-E842-CFEE-3630C411AAEA}"/>
              </a:ext>
            </a:extLst>
          </p:cNvPr>
          <p:cNvSpPr>
            <a:spLocks noGrp="1"/>
          </p:cNvSpPr>
          <p:nvPr>
            <p:ph type="pic" sz="quarter" idx="17"/>
          </p:nvPr>
        </p:nvSpPr>
        <p:spPr>
          <a:xfrm>
            <a:off x="381000" y="1613693"/>
            <a:ext cx="3657600" cy="3617120"/>
          </a:xfrm>
        </p:spPr>
        <p:txBody>
          <a:bodyPr/>
          <a:lstStyle/>
          <a:p>
            <a:endParaRPr lang="en-GB" dirty="0"/>
          </a:p>
        </p:txBody>
      </p:sp>
      <p:sp>
        <p:nvSpPr>
          <p:cNvPr id="13" name="Picture Placeholder 11">
            <a:extLst>
              <a:ext uri="{FF2B5EF4-FFF2-40B4-BE49-F238E27FC236}">
                <a16:creationId xmlns:a16="http://schemas.microsoft.com/office/drawing/2014/main" id="{38ED1C10-E0B3-DB2B-5695-8B38772AA39C}"/>
              </a:ext>
            </a:extLst>
          </p:cNvPr>
          <p:cNvSpPr>
            <a:spLocks noGrp="1"/>
          </p:cNvSpPr>
          <p:nvPr>
            <p:ph type="pic" sz="quarter" idx="18"/>
          </p:nvPr>
        </p:nvSpPr>
        <p:spPr>
          <a:xfrm>
            <a:off x="8153400" y="1613693"/>
            <a:ext cx="3657600" cy="3630613"/>
          </a:xfrm>
        </p:spPr>
        <p:txBody>
          <a:bodyPr/>
          <a:lstStyle/>
          <a:p>
            <a:endParaRPr lang="en-GB" dirty="0"/>
          </a:p>
        </p:txBody>
      </p:sp>
      <p:sp>
        <p:nvSpPr>
          <p:cNvPr id="3" name="Text Placeholder 7">
            <a:extLst>
              <a:ext uri="{FF2B5EF4-FFF2-40B4-BE49-F238E27FC236}">
                <a16:creationId xmlns:a16="http://schemas.microsoft.com/office/drawing/2014/main" id="{3EC34B80-B617-B442-CB44-F25DBF6261CA}"/>
              </a:ext>
            </a:extLst>
          </p:cNvPr>
          <p:cNvSpPr>
            <a:spLocks noGrp="1"/>
          </p:cNvSpPr>
          <p:nvPr>
            <p:ph type="body" sz="quarter" idx="19"/>
          </p:nvPr>
        </p:nvSpPr>
        <p:spPr>
          <a:xfrm>
            <a:off x="4267200" y="5431537"/>
            <a:ext cx="3657600" cy="244475"/>
          </a:xfrm>
        </p:spPr>
        <p:txBody>
          <a:bodyPr>
            <a:noAutofit/>
          </a:bodyPr>
          <a:lstStyle>
            <a:lvl1pPr>
              <a:defRPr sz="1800"/>
            </a:lvl1pPr>
            <a:lvl2pPr>
              <a:defRPr sz="2000"/>
            </a:lvl2pPr>
          </a:lstStyle>
          <a:p>
            <a:pPr lvl="0"/>
            <a:r>
              <a:rPr lang="en-US" dirty="0"/>
              <a:t>Click to edit Master text styles</a:t>
            </a:r>
          </a:p>
        </p:txBody>
      </p:sp>
      <p:sp>
        <p:nvSpPr>
          <p:cNvPr id="11" name="Text Placeholder 7">
            <a:extLst>
              <a:ext uri="{FF2B5EF4-FFF2-40B4-BE49-F238E27FC236}">
                <a16:creationId xmlns:a16="http://schemas.microsoft.com/office/drawing/2014/main" id="{590EC921-6805-0ADE-76E6-141A2BB29F93}"/>
              </a:ext>
            </a:extLst>
          </p:cNvPr>
          <p:cNvSpPr>
            <a:spLocks noGrp="1"/>
          </p:cNvSpPr>
          <p:nvPr>
            <p:ph type="body" sz="quarter" idx="20"/>
          </p:nvPr>
        </p:nvSpPr>
        <p:spPr>
          <a:xfrm>
            <a:off x="4267200" y="5741538"/>
            <a:ext cx="3657600" cy="725751"/>
          </a:xfrm>
        </p:spPr>
        <p:txBody>
          <a:bodyPr>
            <a:noAutofit/>
          </a:bodyPr>
          <a:lstStyle>
            <a:lvl1pPr>
              <a:defRPr sz="1400" b="0"/>
            </a:lvl1pPr>
            <a:lvl2pPr>
              <a:defRPr sz="2000"/>
            </a:lvl2pPr>
          </a:lstStyle>
          <a:p>
            <a:pPr lvl="0"/>
            <a:r>
              <a:rPr lang="en-US" dirty="0"/>
              <a:t>Click to edit Master text styles</a:t>
            </a:r>
          </a:p>
        </p:txBody>
      </p:sp>
      <p:sp>
        <p:nvSpPr>
          <p:cNvPr id="14" name="Picture Placeholder 11">
            <a:extLst>
              <a:ext uri="{FF2B5EF4-FFF2-40B4-BE49-F238E27FC236}">
                <a16:creationId xmlns:a16="http://schemas.microsoft.com/office/drawing/2014/main" id="{CFD3CD08-8A11-3C1F-24E1-5DD61C1AD8B8}"/>
              </a:ext>
            </a:extLst>
          </p:cNvPr>
          <p:cNvSpPr>
            <a:spLocks noGrp="1"/>
          </p:cNvSpPr>
          <p:nvPr>
            <p:ph type="pic" sz="quarter" idx="21"/>
          </p:nvPr>
        </p:nvSpPr>
        <p:spPr>
          <a:xfrm>
            <a:off x="4267200" y="1613693"/>
            <a:ext cx="3657600" cy="3617119"/>
          </a:xfrm>
        </p:spPr>
        <p:txBody>
          <a:bodyPr/>
          <a:lstStyle/>
          <a:p>
            <a:endParaRPr lang="en-GB" dirty="0"/>
          </a:p>
        </p:txBody>
      </p:sp>
    </p:spTree>
    <p:extLst>
      <p:ext uri="{BB962C8B-B14F-4D97-AF65-F5344CB8AC3E}">
        <p14:creationId xmlns:p14="http://schemas.microsoft.com/office/powerpoint/2010/main" val="12044617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B67E31-A527-AE2A-83C2-659FE7C54CB5}"/>
              </a:ext>
            </a:extLst>
          </p:cNvPr>
          <p:cNvSpPr>
            <a:spLocks noGrp="1"/>
          </p:cNvSpPr>
          <p:nvPr>
            <p:ph idx="1"/>
          </p:nvPr>
        </p:nvSpPr>
        <p:spPr>
          <a:xfrm>
            <a:off x="3575304" y="1818526"/>
            <a:ext cx="8065316" cy="4510355"/>
          </a:xfrm>
        </p:spPr>
        <p:txBody>
          <a:bodyPr lIns="0" tIns="0" rIns="0">
            <a:normAutofit/>
          </a:bodyPr>
          <a:lstStyle>
            <a:lvl1pPr>
              <a:defRPr sz="1800"/>
            </a:lvl1pPr>
            <a:lvl2pPr>
              <a:defRPr sz="2000"/>
            </a:lvl2pPr>
          </a:lstStyle>
          <a:p>
            <a:pPr lvl="0"/>
            <a:r>
              <a:rPr lang="en-US" dirty="0"/>
              <a:t>Click to edit Master text styles</a:t>
            </a:r>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923389D6-6EA8-5D40-BDA1-C8782AF204B1}"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8" name="Text Placeholder 7">
            <a:extLst>
              <a:ext uri="{FF2B5EF4-FFF2-40B4-BE49-F238E27FC236}">
                <a16:creationId xmlns:a16="http://schemas.microsoft.com/office/drawing/2014/main" id="{C0227B0A-D8C4-9957-8003-0A7C69F80824}"/>
              </a:ext>
            </a:extLst>
          </p:cNvPr>
          <p:cNvSpPr>
            <a:spLocks noGrp="1"/>
          </p:cNvSpPr>
          <p:nvPr>
            <p:ph type="body" sz="quarter" idx="13"/>
          </p:nvPr>
        </p:nvSpPr>
        <p:spPr>
          <a:xfrm>
            <a:off x="585789" y="1819275"/>
            <a:ext cx="2548686" cy="4510088"/>
          </a:xfrm>
        </p:spPr>
        <p:txBody>
          <a:bodyPr>
            <a:normAutofit/>
          </a:bodyPr>
          <a:lstStyle>
            <a:lvl1pPr>
              <a:defRPr sz="1800"/>
            </a:lvl1pPr>
            <a:lvl2pPr>
              <a:defRPr sz="2000"/>
            </a:lvl2pPr>
          </a:lstStyle>
          <a:p>
            <a:pPr lvl="0"/>
            <a:r>
              <a:rPr lang="en-US" dirty="0"/>
              <a:t>Click to edit Master text styles</a:t>
            </a:r>
          </a:p>
        </p:txBody>
      </p:sp>
    </p:spTree>
    <p:extLst>
      <p:ext uri="{BB962C8B-B14F-4D97-AF65-F5344CB8AC3E}">
        <p14:creationId xmlns:p14="http://schemas.microsoft.com/office/powerpoint/2010/main" val="7666024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C787-7BBC-296E-56DA-FD2981C2B54E}"/>
              </a:ext>
            </a:extLst>
          </p:cNvPr>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A543018D-6F67-1C4B-A7C6-0C82872D6B12}"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7" name="Picture Placeholder 6">
            <a:extLst>
              <a:ext uri="{FF2B5EF4-FFF2-40B4-BE49-F238E27FC236}">
                <a16:creationId xmlns:a16="http://schemas.microsoft.com/office/drawing/2014/main" id="{1D8F0D8B-776E-7D83-5E71-D42153022F24}"/>
              </a:ext>
            </a:extLst>
          </p:cNvPr>
          <p:cNvSpPr>
            <a:spLocks noGrp="1"/>
          </p:cNvSpPr>
          <p:nvPr>
            <p:ph type="pic" sz="quarter" idx="13"/>
          </p:nvPr>
        </p:nvSpPr>
        <p:spPr>
          <a:xfrm>
            <a:off x="3630168" y="1849348"/>
            <a:ext cx="7949057" cy="4418102"/>
          </a:xfrm>
        </p:spPr>
        <p:txBody>
          <a:bodyPr/>
          <a:lstStyle/>
          <a:p>
            <a:endParaRPr lang="en-GB" dirty="0"/>
          </a:p>
        </p:txBody>
      </p:sp>
      <p:sp>
        <p:nvSpPr>
          <p:cNvPr id="9" name="Text Placeholder 8">
            <a:extLst>
              <a:ext uri="{FF2B5EF4-FFF2-40B4-BE49-F238E27FC236}">
                <a16:creationId xmlns:a16="http://schemas.microsoft.com/office/drawing/2014/main" id="{1A5C22C6-EA4C-7D89-A287-5A2EBD422F51}"/>
              </a:ext>
            </a:extLst>
          </p:cNvPr>
          <p:cNvSpPr>
            <a:spLocks noGrp="1"/>
          </p:cNvSpPr>
          <p:nvPr>
            <p:ph type="body" sz="quarter" idx="14"/>
          </p:nvPr>
        </p:nvSpPr>
        <p:spPr>
          <a:xfrm>
            <a:off x="606425" y="1849438"/>
            <a:ext cx="2528049" cy="4418012"/>
          </a:xfrm>
        </p:spPr>
        <p:txBody>
          <a:bodyPr>
            <a:normAutofit/>
          </a:bodyPr>
          <a:lstStyle>
            <a:lvl1pPr>
              <a:defRPr sz="1800"/>
            </a:lvl1pPr>
            <a:lvl2pPr>
              <a:defRPr sz="1800"/>
            </a:lvl2pPr>
            <a:lvl3pPr>
              <a:defRPr sz="1600"/>
            </a:lvl3pPr>
            <a:lvl4pPr>
              <a:defRPr sz="1400"/>
            </a:lvl4pPr>
            <a:lvl5pPr>
              <a:defRPr sz="1400"/>
            </a:lvl5pPr>
          </a:lstStyle>
          <a:p>
            <a:pPr lvl="0"/>
            <a:r>
              <a:rPr lang="en-US" dirty="0"/>
              <a:t>Click to edit Master text styles</a:t>
            </a:r>
          </a:p>
        </p:txBody>
      </p:sp>
    </p:spTree>
    <p:extLst>
      <p:ext uri="{BB962C8B-B14F-4D97-AF65-F5344CB8AC3E}">
        <p14:creationId xmlns:p14="http://schemas.microsoft.com/office/powerpoint/2010/main" val="25618965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C787-7BBC-296E-56DA-FD2981C2B54E}"/>
              </a:ext>
            </a:extLst>
          </p:cNvPr>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141F0BD2-3146-104E-8B6F-24455A7C2798}"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9" name="Text Placeholder 8">
            <a:extLst>
              <a:ext uri="{FF2B5EF4-FFF2-40B4-BE49-F238E27FC236}">
                <a16:creationId xmlns:a16="http://schemas.microsoft.com/office/drawing/2014/main" id="{1A5C22C6-EA4C-7D89-A287-5A2EBD422F51}"/>
              </a:ext>
            </a:extLst>
          </p:cNvPr>
          <p:cNvSpPr>
            <a:spLocks noGrp="1"/>
          </p:cNvSpPr>
          <p:nvPr>
            <p:ph type="body" sz="quarter" idx="14"/>
          </p:nvPr>
        </p:nvSpPr>
        <p:spPr>
          <a:xfrm>
            <a:off x="606425" y="1849438"/>
            <a:ext cx="2528049" cy="674306"/>
          </a:xfrm>
        </p:spPr>
        <p:txBody>
          <a:bodyPr>
            <a:normAutofit/>
          </a:bodyPr>
          <a:lstStyle>
            <a:lvl1pPr>
              <a:defRPr sz="1800"/>
            </a:lvl1pPr>
            <a:lvl2pPr>
              <a:defRPr sz="1800"/>
            </a:lvl2pPr>
            <a:lvl3pPr>
              <a:defRPr sz="1600"/>
            </a:lvl3pPr>
            <a:lvl4pPr>
              <a:defRPr sz="1400"/>
            </a:lvl4pPr>
            <a:lvl5pPr>
              <a:defRPr sz="1400"/>
            </a:lvl5pPr>
          </a:lstStyle>
          <a:p>
            <a:pPr lvl="0"/>
            <a:r>
              <a:rPr lang="en-US" dirty="0"/>
              <a:t>Click to edit Master text styles</a:t>
            </a:r>
          </a:p>
        </p:txBody>
      </p:sp>
      <p:sp>
        <p:nvSpPr>
          <p:cNvPr id="6" name="Text Placeholder 8">
            <a:extLst>
              <a:ext uri="{FF2B5EF4-FFF2-40B4-BE49-F238E27FC236}">
                <a16:creationId xmlns:a16="http://schemas.microsoft.com/office/drawing/2014/main" id="{AD4EFD2C-064D-2BC0-8C00-136F8BCF3ADC}"/>
              </a:ext>
            </a:extLst>
          </p:cNvPr>
          <p:cNvSpPr>
            <a:spLocks noGrp="1"/>
          </p:cNvSpPr>
          <p:nvPr>
            <p:ph type="body" sz="quarter" idx="15"/>
          </p:nvPr>
        </p:nvSpPr>
        <p:spPr>
          <a:xfrm>
            <a:off x="606424" y="4334257"/>
            <a:ext cx="2528049" cy="2017775"/>
          </a:xfrm>
        </p:spPr>
        <p:txBody>
          <a:bodyPr anchor="b">
            <a:normAutofit/>
          </a:bodyPr>
          <a:lstStyle>
            <a:lvl1pPr>
              <a:defRPr sz="1400"/>
            </a:lvl1pPr>
            <a:lvl2pPr>
              <a:defRPr sz="1800"/>
            </a:lvl2pPr>
            <a:lvl3pPr>
              <a:defRPr sz="1600"/>
            </a:lvl3pPr>
            <a:lvl4pPr>
              <a:defRPr sz="1400"/>
            </a:lvl4pPr>
            <a:lvl5pPr>
              <a:defRPr sz="1400"/>
            </a:lvl5pPr>
          </a:lstStyle>
          <a:p>
            <a:pPr lvl="0"/>
            <a:r>
              <a:rPr lang="en-US" dirty="0"/>
              <a:t>Click to edit Master text styles</a:t>
            </a:r>
          </a:p>
        </p:txBody>
      </p:sp>
    </p:spTree>
    <p:extLst>
      <p:ext uri="{BB962C8B-B14F-4D97-AF65-F5344CB8AC3E}">
        <p14:creationId xmlns:p14="http://schemas.microsoft.com/office/powerpoint/2010/main" val="2208399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ver 1">
    <p:spTree>
      <p:nvGrpSpPr>
        <p:cNvPr id="1" name=""/>
        <p:cNvGrpSpPr/>
        <p:nvPr/>
      </p:nvGrpSpPr>
      <p:grpSpPr>
        <a:xfrm>
          <a:off x="0" y="0"/>
          <a:ext cx="0" cy="0"/>
          <a:chOff x="0" y="0"/>
          <a:chExt cx="0" cy="0"/>
        </a:xfrm>
      </p:grpSpPr>
      <p:pic>
        <p:nvPicPr>
          <p:cNvPr id="7" name="Picture 6" descr="A person in a pink suit&#10;&#10;AI-generated content may be incorrect.">
            <a:extLst>
              <a:ext uri="{FF2B5EF4-FFF2-40B4-BE49-F238E27FC236}">
                <a16:creationId xmlns:a16="http://schemas.microsoft.com/office/drawing/2014/main" id="{2A95DE7C-63DA-063C-2056-9C2BF2E94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4953000" y="-127000"/>
            <a:ext cx="8041640" cy="6985000"/>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AFB37690-8ACB-514B-9577-6DF9A0DA1B9F}"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pic>
        <p:nvPicPr>
          <p:cNvPr id="11" name="Graphic 10">
            <a:extLst>
              <a:ext uri="{FF2B5EF4-FFF2-40B4-BE49-F238E27FC236}">
                <a16:creationId xmlns:a16="http://schemas.microsoft.com/office/drawing/2014/main" id="{64E0F47E-F537-9076-1121-1B3B91EF3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17138" y="2931863"/>
            <a:ext cx="5018005" cy="2554924"/>
          </a:xfrm>
          <a:prstGeom prst="rect">
            <a:avLst/>
          </a:prstGeom>
        </p:spPr>
      </p:pic>
    </p:spTree>
    <p:extLst>
      <p:ext uri="{BB962C8B-B14F-4D97-AF65-F5344CB8AC3E}">
        <p14:creationId xmlns:p14="http://schemas.microsoft.com/office/powerpoint/2010/main" val="2112360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ection without Imag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B0941A6-BCD4-C769-957A-0D13E60C9C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731933" y="0"/>
            <a:ext cx="6460067" cy="6858000"/>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309080" y="2643005"/>
            <a:ext cx="6223000" cy="3163906"/>
          </a:xfrm>
        </p:spPr>
        <p:txBody>
          <a:bodyPr/>
          <a:lstStyle>
            <a:lvl1pPr>
              <a:defRPr b="1"/>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p:txBody>
          <a:bodyPr/>
          <a:lstStyle/>
          <a:p>
            <a:fld id="{0DA61A5E-653A-BE4F-90E8-9EB9B337B211}"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5F2E0B0-0B1E-F47B-6886-EAAD3DCF7BF3}"/>
              </a:ext>
            </a:extLst>
          </p:cNvPr>
          <p:cNvSpPr>
            <a:spLocks noGrp="1"/>
          </p:cNvSpPr>
          <p:nvPr>
            <p:ph type="body" sz="quarter" idx="13"/>
          </p:nvPr>
        </p:nvSpPr>
        <p:spPr>
          <a:xfrm>
            <a:off x="309080" y="2236438"/>
            <a:ext cx="6223000" cy="406567"/>
          </a:xfrm>
          <a:prstGeom prst="rect">
            <a:avLst/>
          </a:prstGeom>
        </p:spPr>
        <p:txBody>
          <a:bodyPr/>
          <a:lstStyle>
            <a:lvl1pPr marL="0" indent="0">
              <a:buNone/>
              <a:defRPr sz="1800" b="0" i="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4224634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lide title only 1">
    <p:bg>
      <p:bgPr>
        <a:solidFill>
          <a:srgbClr val="FFECF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209929-D7A0-F24F-84C9-BE4B1F3877D4}"/>
              </a:ext>
            </a:extLst>
          </p:cNvPr>
          <p:cNvSpPr>
            <a:spLocks noGrp="1"/>
          </p:cNvSpPr>
          <p:nvPr>
            <p:ph type="title"/>
          </p:nvPr>
        </p:nvSpPr>
        <p:spPr/>
        <p:txBody>
          <a:bodyPr/>
          <a:lstStyle/>
          <a:p>
            <a:r>
              <a:rPr lang="en-GB"/>
              <a:t>Click to edit Master title style</a:t>
            </a:r>
            <a:endParaRPr lang="en-FI"/>
          </a:p>
        </p:txBody>
      </p:sp>
    </p:spTree>
    <p:extLst>
      <p:ext uri="{BB962C8B-B14F-4D97-AF65-F5344CB8AC3E}">
        <p14:creationId xmlns:p14="http://schemas.microsoft.com/office/powerpoint/2010/main" val="8562264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0B67E31-A527-AE2A-83C2-659FE7C54CB5}"/>
              </a:ext>
            </a:extLst>
          </p:cNvPr>
          <p:cNvSpPr>
            <a:spLocks noGrp="1"/>
          </p:cNvSpPr>
          <p:nvPr>
            <p:ph idx="1"/>
          </p:nvPr>
        </p:nvSpPr>
        <p:spPr>
          <a:xfrm>
            <a:off x="8322364" y="1818526"/>
            <a:ext cx="3318255" cy="4510355"/>
          </a:xfrm>
        </p:spPr>
        <p:txBody>
          <a:bodyPr lIns="0" tIns="0" rIns="0">
            <a:normAutofit/>
          </a:bodyPr>
          <a:lstStyle>
            <a:lvl1pPr>
              <a:defRPr sz="2000"/>
            </a:lvl1pPr>
            <a:lvl2pPr>
              <a:defRPr sz="2000"/>
            </a:lvl2pPr>
          </a:lstStyle>
          <a:p>
            <a:pPr lvl="0"/>
            <a:r>
              <a:rPr lang="en-US" dirty="0"/>
              <a:t>Click to edit Master text styles</a:t>
            </a:r>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F3895977-470D-D64C-BAB7-FF38EBC13F29}"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8" name="Text Placeholder 7">
            <a:extLst>
              <a:ext uri="{FF2B5EF4-FFF2-40B4-BE49-F238E27FC236}">
                <a16:creationId xmlns:a16="http://schemas.microsoft.com/office/drawing/2014/main" id="{C0227B0A-D8C4-9957-8003-0A7C69F80824}"/>
              </a:ext>
            </a:extLst>
          </p:cNvPr>
          <p:cNvSpPr>
            <a:spLocks noGrp="1"/>
          </p:cNvSpPr>
          <p:nvPr>
            <p:ph type="body" sz="quarter" idx="13"/>
          </p:nvPr>
        </p:nvSpPr>
        <p:spPr>
          <a:xfrm>
            <a:off x="585789" y="1819275"/>
            <a:ext cx="3191082" cy="4510088"/>
          </a:xfrm>
        </p:spPr>
        <p:txBody>
          <a:bodyPr>
            <a:normAutofit/>
          </a:bodyPr>
          <a:lstStyle>
            <a:lvl1pPr>
              <a:defRPr sz="2000"/>
            </a:lvl1pPr>
            <a:lvl2pPr>
              <a:defRPr sz="2000"/>
            </a:lvl2pPr>
          </a:lstStyle>
          <a:p>
            <a:pPr lvl="0"/>
            <a:r>
              <a:rPr lang="en-US" dirty="0"/>
              <a:t>Click to edit Master text styles</a:t>
            </a:r>
          </a:p>
        </p:txBody>
      </p:sp>
      <p:sp>
        <p:nvSpPr>
          <p:cNvPr id="7" name="Text Placeholder 7">
            <a:extLst>
              <a:ext uri="{FF2B5EF4-FFF2-40B4-BE49-F238E27FC236}">
                <a16:creationId xmlns:a16="http://schemas.microsoft.com/office/drawing/2014/main" id="{A9839443-018B-A1BA-2C00-E8406E93F140}"/>
              </a:ext>
            </a:extLst>
          </p:cNvPr>
          <p:cNvSpPr>
            <a:spLocks noGrp="1"/>
          </p:cNvSpPr>
          <p:nvPr>
            <p:ph type="body" sz="quarter" idx="14"/>
          </p:nvPr>
        </p:nvSpPr>
        <p:spPr>
          <a:xfrm>
            <a:off x="4500459" y="1818526"/>
            <a:ext cx="3191082" cy="4510088"/>
          </a:xfrm>
        </p:spPr>
        <p:txBody>
          <a:bodyPr>
            <a:normAutofit/>
          </a:bodyPr>
          <a:lstStyle>
            <a:lvl1pPr>
              <a:defRPr sz="2000"/>
            </a:lvl1pPr>
            <a:lvl2pPr>
              <a:defRPr sz="2000"/>
            </a:lvl2pPr>
          </a:lstStyle>
          <a:p>
            <a:pPr lvl="0"/>
            <a:r>
              <a:rPr lang="en-US" dirty="0"/>
              <a:t>Click to edit Master text styles</a:t>
            </a:r>
          </a:p>
        </p:txBody>
      </p:sp>
    </p:spTree>
    <p:extLst>
      <p:ext uri="{BB962C8B-B14F-4D97-AF65-F5344CB8AC3E}">
        <p14:creationId xmlns:p14="http://schemas.microsoft.com/office/powerpoint/2010/main" val="10650601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C787-7BBC-296E-56DA-FD2981C2B54E}"/>
              </a:ext>
            </a:extLst>
          </p:cNvPr>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E2AA2225-1B40-EC45-9957-4F4A3212DB5D}"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7" name="Picture Placeholder 6">
            <a:extLst>
              <a:ext uri="{FF2B5EF4-FFF2-40B4-BE49-F238E27FC236}">
                <a16:creationId xmlns:a16="http://schemas.microsoft.com/office/drawing/2014/main" id="{1D8F0D8B-776E-7D83-5E71-D42153022F24}"/>
              </a:ext>
            </a:extLst>
          </p:cNvPr>
          <p:cNvSpPr>
            <a:spLocks noGrp="1"/>
          </p:cNvSpPr>
          <p:nvPr>
            <p:ph type="pic" sz="quarter" idx="13"/>
          </p:nvPr>
        </p:nvSpPr>
        <p:spPr>
          <a:xfrm>
            <a:off x="8153399" y="1600200"/>
            <a:ext cx="3657601" cy="4867090"/>
          </a:xfrm>
        </p:spPr>
        <p:txBody>
          <a:bodyPr/>
          <a:lstStyle/>
          <a:p>
            <a:endParaRPr lang="en-GB" dirty="0"/>
          </a:p>
        </p:txBody>
      </p:sp>
      <p:sp>
        <p:nvSpPr>
          <p:cNvPr id="9" name="Text Placeholder 8">
            <a:extLst>
              <a:ext uri="{FF2B5EF4-FFF2-40B4-BE49-F238E27FC236}">
                <a16:creationId xmlns:a16="http://schemas.microsoft.com/office/drawing/2014/main" id="{1A5C22C6-EA4C-7D89-A287-5A2EBD422F51}"/>
              </a:ext>
            </a:extLst>
          </p:cNvPr>
          <p:cNvSpPr>
            <a:spLocks noGrp="1"/>
          </p:cNvSpPr>
          <p:nvPr>
            <p:ph type="body" sz="quarter" idx="14"/>
          </p:nvPr>
        </p:nvSpPr>
        <p:spPr>
          <a:xfrm>
            <a:off x="606425" y="1849438"/>
            <a:ext cx="3196949" cy="441801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p:txBody>
      </p:sp>
      <p:sp>
        <p:nvSpPr>
          <p:cNvPr id="6" name="Text Placeholder 8">
            <a:extLst>
              <a:ext uri="{FF2B5EF4-FFF2-40B4-BE49-F238E27FC236}">
                <a16:creationId xmlns:a16="http://schemas.microsoft.com/office/drawing/2014/main" id="{B533023D-62BE-2030-55E9-BA94277F7B37}"/>
              </a:ext>
            </a:extLst>
          </p:cNvPr>
          <p:cNvSpPr>
            <a:spLocks noGrp="1"/>
          </p:cNvSpPr>
          <p:nvPr>
            <p:ph type="body" sz="quarter" idx="15"/>
          </p:nvPr>
        </p:nvSpPr>
        <p:spPr>
          <a:xfrm>
            <a:off x="4497525" y="1849438"/>
            <a:ext cx="3196949" cy="4418012"/>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p:txBody>
      </p:sp>
    </p:spTree>
    <p:extLst>
      <p:ext uri="{BB962C8B-B14F-4D97-AF65-F5344CB8AC3E}">
        <p14:creationId xmlns:p14="http://schemas.microsoft.com/office/powerpoint/2010/main" val="2018306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7C787-7BBC-296E-56DA-FD2981C2B5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1F454186-9DD2-904B-9BE5-00E60A7D71F2}"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9" name="Text Placeholder 8">
            <a:extLst>
              <a:ext uri="{FF2B5EF4-FFF2-40B4-BE49-F238E27FC236}">
                <a16:creationId xmlns:a16="http://schemas.microsoft.com/office/drawing/2014/main" id="{1A5C22C6-EA4C-7D89-A287-5A2EBD422F51}"/>
              </a:ext>
            </a:extLst>
          </p:cNvPr>
          <p:cNvSpPr>
            <a:spLocks noGrp="1"/>
          </p:cNvSpPr>
          <p:nvPr>
            <p:ph type="body" sz="quarter" idx="14"/>
          </p:nvPr>
        </p:nvSpPr>
        <p:spPr>
          <a:xfrm>
            <a:off x="606425" y="2517912"/>
            <a:ext cx="3196949" cy="3749537"/>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p:txBody>
      </p:sp>
      <p:sp>
        <p:nvSpPr>
          <p:cNvPr id="6" name="Text Placeholder 8">
            <a:extLst>
              <a:ext uri="{FF2B5EF4-FFF2-40B4-BE49-F238E27FC236}">
                <a16:creationId xmlns:a16="http://schemas.microsoft.com/office/drawing/2014/main" id="{B533023D-62BE-2030-55E9-BA94277F7B37}"/>
              </a:ext>
            </a:extLst>
          </p:cNvPr>
          <p:cNvSpPr>
            <a:spLocks noGrp="1"/>
          </p:cNvSpPr>
          <p:nvPr>
            <p:ph type="body" sz="quarter" idx="15"/>
          </p:nvPr>
        </p:nvSpPr>
        <p:spPr>
          <a:xfrm>
            <a:off x="4497525" y="2517912"/>
            <a:ext cx="3196949" cy="3749537"/>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p:txBody>
      </p:sp>
      <p:sp>
        <p:nvSpPr>
          <p:cNvPr id="8" name="Text Placeholder 8">
            <a:extLst>
              <a:ext uri="{FF2B5EF4-FFF2-40B4-BE49-F238E27FC236}">
                <a16:creationId xmlns:a16="http://schemas.microsoft.com/office/drawing/2014/main" id="{CFE0E290-736A-1ED9-F0A6-09CC1B2C2F06}"/>
              </a:ext>
            </a:extLst>
          </p:cNvPr>
          <p:cNvSpPr>
            <a:spLocks noGrp="1"/>
          </p:cNvSpPr>
          <p:nvPr>
            <p:ph type="body" sz="quarter" idx="16"/>
          </p:nvPr>
        </p:nvSpPr>
        <p:spPr>
          <a:xfrm>
            <a:off x="8388625" y="2517912"/>
            <a:ext cx="3196949" cy="3749537"/>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p:txBody>
      </p:sp>
      <p:sp>
        <p:nvSpPr>
          <p:cNvPr id="10" name="Text Placeholder 8">
            <a:extLst>
              <a:ext uri="{FF2B5EF4-FFF2-40B4-BE49-F238E27FC236}">
                <a16:creationId xmlns:a16="http://schemas.microsoft.com/office/drawing/2014/main" id="{A6F0CE7A-3BD8-D756-D64C-B4C9C68C79CB}"/>
              </a:ext>
            </a:extLst>
          </p:cNvPr>
          <p:cNvSpPr>
            <a:spLocks noGrp="1"/>
          </p:cNvSpPr>
          <p:nvPr>
            <p:ph type="body" sz="quarter" idx="17"/>
          </p:nvPr>
        </p:nvSpPr>
        <p:spPr>
          <a:xfrm>
            <a:off x="606425" y="1901686"/>
            <a:ext cx="3196949" cy="330083"/>
          </a:xfrm>
        </p:spPr>
        <p:txBody>
          <a:bodyPr>
            <a:normAutofit/>
          </a:bodyPr>
          <a:lstStyle>
            <a:lvl1pPr>
              <a:defRPr sz="2000" b="1" i="0">
                <a:latin typeface="Arial" panose="020B0604020202020204" pitchFamily="34" charset="0"/>
                <a:cs typeface="Arial" panose="020B0604020202020204" pitchFamily="34" charset="0"/>
              </a:defRPr>
            </a:lvl1pPr>
            <a:lvl2pPr>
              <a:defRPr sz="1800"/>
            </a:lvl2pPr>
            <a:lvl3pPr>
              <a:defRPr sz="1600"/>
            </a:lvl3pPr>
            <a:lvl4pPr>
              <a:defRPr sz="1400"/>
            </a:lvl4pPr>
            <a:lvl5pPr>
              <a:defRPr sz="1400"/>
            </a:lvl5pPr>
          </a:lstStyle>
          <a:p>
            <a:pPr lvl="0"/>
            <a:r>
              <a:rPr lang="en-US" dirty="0"/>
              <a:t>Click to edit Master text styles</a:t>
            </a:r>
          </a:p>
        </p:txBody>
      </p:sp>
      <p:sp>
        <p:nvSpPr>
          <p:cNvPr id="11" name="Text Placeholder 8">
            <a:extLst>
              <a:ext uri="{FF2B5EF4-FFF2-40B4-BE49-F238E27FC236}">
                <a16:creationId xmlns:a16="http://schemas.microsoft.com/office/drawing/2014/main" id="{775985F3-FC52-D3AE-B9A4-6E87E34AA9F3}"/>
              </a:ext>
            </a:extLst>
          </p:cNvPr>
          <p:cNvSpPr>
            <a:spLocks noGrp="1"/>
          </p:cNvSpPr>
          <p:nvPr>
            <p:ph type="body" sz="quarter" idx="18"/>
          </p:nvPr>
        </p:nvSpPr>
        <p:spPr>
          <a:xfrm>
            <a:off x="4497525" y="1901686"/>
            <a:ext cx="3196949" cy="330083"/>
          </a:xfrm>
        </p:spPr>
        <p:txBody>
          <a:bodyPr>
            <a:normAutofit/>
          </a:bodyPr>
          <a:lstStyle>
            <a:lvl1pPr>
              <a:defRPr sz="2000" b="1" i="0">
                <a:latin typeface="Arial" panose="020B0604020202020204" pitchFamily="34" charset="0"/>
                <a:cs typeface="Arial" panose="020B0604020202020204" pitchFamily="34" charset="0"/>
              </a:defRPr>
            </a:lvl1pPr>
            <a:lvl2pPr>
              <a:defRPr sz="1800"/>
            </a:lvl2pPr>
            <a:lvl3pPr>
              <a:defRPr sz="1600"/>
            </a:lvl3pPr>
            <a:lvl4pPr>
              <a:defRPr sz="1400"/>
            </a:lvl4pPr>
            <a:lvl5pPr>
              <a:defRPr sz="1400"/>
            </a:lvl5pPr>
          </a:lstStyle>
          <a:p>
            <a:pPr lvl="0"/>
            <a:r>
              <a:rPr lang="en-US" dirty="0"/>
              <a:t>Click to edit Master text styles</a:t>
            </a:r>
          </a:p>
        </p:txBody>
      </p:sp>
      <p:sp>
        <p:nvSpPr>
          <p:cNvPr id="12" name="Text Placeholder 8">
            <a:extLst>
              <a:ext uri="{FF2B5EF4-FFF2-40B4-BE49-F238E27FC236}">
                <a16:creationId xmlns:a16="http://schemas.microsoft.com/office/drawing/2014/main" id="{0CC86A6B-DE55-D478-1CBD-40D4A770BDB0}"/>
              </a:ext>
            </a:extLst>
          </p:cNvPr>
          <p:cNvSpPr>
            <a:spLocks noGrp="1"/>
          </p:cNvSpPr>
          <p:nvPr>
            <p:ph type="body" sz="quarter" idx="19"/>
          </p:nvPr>
        </p:nvSpPr>
        <p:spPr>
          <a:xfrm>
            <a:off x="8388625" y="1901686"/>
            <a:ext cx="3196949" cy="330083"/>
          </a:xfrm>
        </p:spPr>
        <p:txBody>
          <a:bodyPr>
            <a:normAutofit/>
          </a:bodyPr>
          <a:lstStyle>
            <a:lvl1pPr>
              <a:defRPr sz="2000" b="1" i="0">
                <a:latin typeface="Arial" panose="020B0604020202020204" pitchFamily="34" charset="0"/>
                <a:cs typeface="Arial" panose="020B0604020202020204" pitchFamily="34" charset="0"/>
              </a:defRPr>
            </a:lvl1pPr>
            <a:lvl2pPr>
              <a:defRPr sz="1800"/>
            </a:lvl2pPr>
            <a:lvl3pPr>
              <a:defRPr sz="1600"/>
            </a:lvl3pPr>
            <a:lvl4pPr>
              <a:defRPr sz="1400"/>
            </a:lvl4pPr>
            <a:lvl5pPr>
              <a:defRPr sz="1400"/>
            </a:lvl5pPr>
          </a:lstStyle>
          <a:p>
            <a:pPr lvl="0"/>
            <a:r>
              <a:rPr lang="en-US" dirty="0"/>
              <a:t>Click to edit Master text styles</a:t>
            </a:r>
          </a:p>
        </p:txBody>
      </p:sp>
    </p:spTree>
    <p:extLst>
      <p:ext uri="{BB962C8B-B14F-4D97-AF65-F5344CB8AC3E}">
        <p14:creationId xmlns:p14="http://schemas.microsoft.com/office/powerpoint/2010/main" val="36849762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mpty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224A22AC-7398-7A4C-BEB3-F897634CE8D5}"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19905863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mpty without Titl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2D9539CE-AB2A-F746-8A14-46E609E21DC8}"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12442091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mpty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BE1C8397-BCAE-BF42-A669-3DBA0A121BCF}"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30195534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mpty Pink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3D1BEB54-C918-E044-8726-E2487ACE446F}"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28635811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mpty Pi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15B3190-F809-2D32-B136-D9641576F50B}"/>
              </a:ext>
            </a:extLst>
          </p:cNvPr>
          <p:cNvSpPr>
            <a:spLocks noGrp="1"/>
          </p:cNvSpPr>
          <p:nvPr>
            <p:ph type="dt" sz="half" idx="10"/>
          </p:nvPr>
        </p:nvSpPr>
        <p:spPr/>
        <p:txBody>
          <a:bodyPr/>
          <a:lstStyle/>
          <a:p>
            <a:fld id="{76B847B1-0B14-7944-9F8B-C3EFE75E8623}" type="datetime3">
              <a:rPr lang="en-US" smtClean="0"/>
              <a:t>28 August 2026</a:t>
            </a:fld>
            <a:endParaRPr lang="en-GB" dirty="0"/>
          </a:p>
        </p:txBody>
      </p:sp>
      <p:sp>
        <p:nvSpPr>
          <p:cNvPr id="4" name="Footer Placeholder 3">
            <a:extLst>
              <a:ext uri="{FF2B5EF4-FFF2-40B4-BE49-F238E27FC236}">
                <a16:creationId xmlns:a16="http://schemas.microsoft.com/office/drawing/2014/main" id="{577B296F-28A1-AF6C-2941-5A71CF7EAB4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63C44C84-6080-F68D-7E65-C2B72A326E30}"/>
              </a:ext>
            </a:extLst>
          </p:cNvPr>
          <p:cNvSpPr>
            <a:spLocks noGrp="1"/>
          </p:cNvSpPr>
          <p:nvPr>
            <p:ph type="sldNum" sz="quarter" idx="12"/>
          </p:nvPr>
        </p:nvSpPr>
        <p:spPr/>
        <p:txBody>
          <a:bodyPr/>
          <a:lstStyle/>
          <a:p>
            <a:fld id="{77EE1B47-A1B0-B645-9B9D-2F2B8D6A89F7}" type="slidenum">
              <a:rPr lang="en-GB" smtClean="0"/>
              <a:t>‹#›</a:t>
            </a:fld>
            <a:endParaRPr lang="en-GB" dirty="0"/>
          </a:p>
        </p:txBody>
      </p:sp>
    </p:spTree>
    <p:extLst>
      <p:ext uri="{BB962C8B-B14F-4D97-AF65-F5344CB8AC3E}">
        <p14:creationId xmlns:p14="http://schemas.microsoft.com/office/powerpoint/2010/main" val="633455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over 1">
    <p:spTree>
      <p:nvGrpSpPr>
        <p:cNvPr id="1" name=""/>
        <p:cNvGrpSpPr/>
        <p:nvPr/>
      </p:nvGrpSpPr>
      <p:grpSpPr>
        <a:xfrm>
          <a:off x="0" y="0"/>
          <a:ext cx="0" cy="0"/>
          <a:chOff x="0" y="0"/>
          <a:chExt cx="0" cy="0"/>
        </a:xfrm>
      </p:grpSpPr>
      <p:pic>
        <p:nvPicPr>
          <p:cNvPr id="12" name="Picture 11" descr="A person in a pink suit&#10;&#10;AI-generated content may be incorrect.">
            <a:extLst>
              <a:ext uri="{FF2B5EF4-FFF2-40B4-BE49-F238E27FC236}">
                <a16:creationId xmlns:a16="http://schemas.microsoft.com/office/drawing/2014/main" id="{522A5B89-4542-9267-9510-99C703C615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6177280" y="644049"/>
            <a:ext cx="6487482" cy="6213951"/>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AFB37690-8ACB-514B-9577-6DF9A0DA1B9F}"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pic>
        <p:nvPicPr>
          <p:cNvPr id="11" name="Graphic 10">
            <a:extLst>
              <a:ext uri="{FF2B5EF4-FFF2-40B4-BE49-F238E27FC236}">
                <a16:creationId xmlns:a16="http://schemas.microsoft.com/office/drawing/2014/main" id="{64E0F47E-F537-9076-1121-1B3B91EF3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17138" y="2931863"/>
            <a:ext cx="5018005" cy="2554924"/>
          </a:xfrm>
          <a:prstGeom prst="rect">
            <a:avLst/>
          </a:prstGeom>
        </p:spPr>
      </p:pic>
    </p:spTree>
    <p:extLst>
      <p:ext uri="{BB962C8B-B14F-4D97-AF65-F5344CB8AC3E}">
        <p14:creationId xmlns:p14="http://schemas.microsoft.com/office/powerpoint/2010/main" val="18430439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mpty Pink with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F478F-5C55-A3DC-1BC2-E18CBA388B16}"/>
              </a:ext>
            </a:extLst>
          </p:cNvPr>
          <p:cNvSpPr>
            <a:spLocks noGrp="1"/>
          </p:cNvSpPr>
          <p:nvPr>
            <p:ph type="title"/>
          </p:nvPr>
        </p:nvSpPr>
        <p:spPr>
          <a:xfrm>
            <a:off x="381000" y="2821275"/>
            <a:ext cx="7568682" cy="816987"/>
          </a:xfrm>
          <a:prstGeom prst="rect">
            <a:avLst/>
          </a:prstGeom>
        </p:spPr>
        <p:txBody>
          <a:bodyPr>
            <a:noAutofit/>
          </a:bodyPr>
          <a:lstStyle>
            <a:lvl1pPr>
              <a:defRPr sz="5400"/>
            </a:lvl1p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326A55F1-003E-131C-F11A-8F754A0DA416}"/>
              </a:ext>
            </a:extLst>
          </p:cNvPr>
          <p:cNvSpPr>
            <a:spLocks noGrp="1"/>
          </p:cNvSpPr>
          <p:nvPr>
            <p:ph type="dt" sz="half" idx="10"/>
          </p:nvPr>
        </p:nvSpPr>
        <p:spPr/>
        <p:txBody>
          <a:bodyPr/>
          <a:lstStyle/>
          <a:p>
            <a:fld id="{4408207E-F01F-6F48-ACD6-B664C277501C}" type="datetime3">
              <a:rPr lang="en-US" smtClean="0"/>
              <a:t>28 August 2026</a:t>
            </a:fld>
            <a:endParaRPr lang="en-GB" dirty="0"/>
          </a:p>
        </p:txBody>
      </p:sp>
      <p:sp>
        <p:nvSpPr>
          <p:cNvPr id="5" name="Footer Placeholder 4">
            <a:extLst>
              <a:ext uri="{FF2B5EF4-FFF2-40B4-BE49-F238E27FC236}">
                <a16:creationId xmlns:a16="http://schemas.microsoft.com/office/drawing/2014/main" id="{7EDC7E4C-55F5-208B-F4B1-FFB5FC19703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8D48A78-5CCD-4242-BE08-DFEB2AAAE2A7}"/>
              </a:ext>
            </a:extLst>
          </p:cNvPr>
          <p:cNvSpPr>
            <a:spLocks noGrp="1"/>
          </p:cNvSpPr>
          <p:nvPr>
            <p:ph type="sldNum" sz="quarter" idx="12"/>
          </p:nvPr>
        </p:nvSpPr>
        <p:spPr/>
        <p:txBody>
          <a:bodyPr/>
          <a:lstStyle/>
          <a:p>
            <a:fld id="{77EE1B47-A1B0-B645-9B9D-2F2B8D6A89F7}" type="slidenum">
              <a:rPr lang="en-GB" smtClean="0"/>
              <a:t>‹#›</a:t>
            </a:fld>
            <a:endParaRPr lang="en-GB" dirty="0"/>
          </a:p>
        </p:txBody>
      </p:sp>
      <p:sp>
        <p:nvSpPr>
          <p:cNvPr id="9" name="Text Placeholder 8">
            <a:extLst>
              <a:ext uri="{FF2B5EF4-FFF2-40B4-BE49-F238E27FC236}">
                <a16:creationId xmlns:a16="http://schemas.microsoft.com/office/drawing/2014/main" id="{6BE96CAF-9E2F-D96D-0AE1-D843AB819AAF}"/>
              </a:ext>
            </a:extLst>
          </p:cNvPr>
          <p:cNvSpPr>
            <a:spLocks noGrp="1"/>
          </p:cNvSpPr>
          <p:nvPr>
            <p:ph type="body" sz="quarter" idx="13"/>
          </p:nvPr>
        </p:nvSpPr>
        <p:spPr>
          <a:xfrm>
            <a:off x="381000" y="4348163"/>
            <a:ext cx="3817776" cy="1100137"/>
          </a:xfrm>
          <a:prstGeom prst="rect">
            <a:avLst/>
          </a:prstGeom>
        </p:spPr>
        <p:txBody>
          <a:bodyPr>
            <a:normAutofit/>
          </a:bodyPr>
          <a:lstStyle>
            <a:lvl1pPr>
              <a:defRPr sz="1600"/>
            </a:lvl1pPr>
          </a:lstStyle>
          <a:p>
            <a:pPr lvl="0"/>
            <a:r>
              <a:rPr lang="en-US" dirty="0"/>
              <a:t>Click to edit Master text styles</a:t>
            </a:r>
          </a:p>
        </p:txBody>
      </p:sp>
    </p:spTree>
    <p:extLst>
      <p:ext uri="{BB962C8B-B14F-4D97-AF65-F5344CB8AC3E}">
        <p14:creationId xmlns:p14="http://schemas.microsoft.com/office/powerpoint/2010/main" val="1283983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1">
    <p:spTree>
      <p:nvGrpSpPr>
        <p:cNvPr id="1" name=""/>
        <p:cNvGrpSpPr/>
        <p:nvPr/>
      </p:nvGrpSpPr>
      <p:grpSpPr>
        <a:xfrm>
          <a:off x="0" y="0"/>
          <a:ext cx="0" cy="0"/>
          <a:chOff x="0" y="0"/>
          <a:chExt cx="0" cy="0"/>
        </a:xfrm>
      </p:grpSpPr>
      <p:pic>
        <p:nvPicPr>
          <p:cNvPr id="6" name="Picture 5" descr="A person smiling at the camera&#10;&#10;AI-generated content may be incorrect.">
            <a:extLst>
              <a:ext uri="{FF2B5EF4-FFF2-40B4-BE49-F238E27FC236}">
                <a16:creationId xmlns:a16="http://schemas.microsoft.com/office/drawing/2014/main" id="{F24A4283-A308-A744-E6A2-6E05EC710A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6892" y="1486687"/>
            <a:ext cx="4986906" cy="5371313"/>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4D5386B5-50B0-6B46-898A-52A01DADC458}"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920820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over 1">
    <p:spTree>
      <p:nvGrpSpPr>
        <p:cNvPr id="1" name=""/>
        <p:cNvGrpSpPr/>
        <p:nvPr/>
      </p:nvGrpSpPr>
      <p:grpSpPr>
        <a:xfrm>
          <a:off x="0" y="0"/>
          <a:ext cx="0" cy="0"/>
          <a:chOff x="0" y="0"/>
          <a:chExt cx="0" cy="0"/>
        </a:xfrm>
      </p:grpSpPr>
      <p:pic>
        <p:nvPicPr>
          <p:cNvPr id="7" name="Picture 6" descr="A person in pink shirt and glasses&#10;&#10;AI-generated content may be incorrect.">
            <a:extLst>
              <a:ext uri="{FF2B5EF4-FFF2-40B4-BE49-F238E27FC236}">
                <a16:creationId xmlns:a16="http://schemas.microsoft.com/office/drawing/2014/main" id="{6C68235E-311B-9C2F-817F-20132FEE1A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99167" y="1186661"/>
            <a:ext cx="4811833" cy="5636290"/>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A078C0B7-EE94-864C-821D-8D11BB28BF7D}"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pic>
        <p:nvPicPr>
          <p:cNvPr id="11" name="Graphic 10">
            <a:extLst>
              <a:ext uri="{FF2B5EF4-FFF2-40B4-BE49-F238E27FC236}">
                <a16:creationId xmlns:a16="http://schemas.microsoft.com/office/drawing/2014/main" id="{64E0F47E-F537-9076-1121-1B3B91EF3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292755" y="3429000"/>
            <a:ext cx="4563107" cy="2323312"/>
          </a:xfrm>
          <a:prstGeom prst="rect">
            <a:avLst/>
          </a:prstGeom>
        </p:spPr>
      </p:pic>
    </p:spTree>
    <p:extLst>
      <p:ext uri="{BB962C8B-B14F-4D97-AF65-F5344CB8AC3E}">
        <p14:creationId xmlns:p14="http://schemas.microsoft.com/office/powerpoint/2010/main" val="361440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ver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0089E2E-0604-FA9F-D44A-008D66E61D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5410015" y="381000"/>
            <a:ext cx="7036606" cy="6477000"/>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A078C0B7-EE94-864C-821D-8D11BB28BF7D}"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pic>
        <p:nvPicPr>
          <p:cNvPr id="11" name="Graphic 10">
            <a:extLst>
              <a:ext uri="{FF2B5EF4-FFF2-40B4-BE49-F238E27FC236}">
                <a16:creationId xmlns:a16="http://schemas.microsoft.com/office/drawing/2014/main" id="{64E0F47E-F537-9076-1121-1B3B91EF3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641031" y="3211912"/>
            <a:ext cx="5169969" cy="2632297"/>
          </a:xfrm>
          <a:prstGeom prst="rect">
            <a:avLst/>
          </a:prstGeom>
        </p:spPr>
      </p:pic>
    </p:spTree>
    <p:extLst>
      <p:ext uri="{BB962C8B-B14F-4D97-AF65-F5344CB8AC3E}">
        <p14:creationId xmlns:p14="http://schemas.microsoft.com/office/powerpoint/2010/main" val="676890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over 1">
    <p:spTree>
      <p:nvGrpSpPr>
        <p:cNvPr id="1" name=""/>
        <p:cNvGrpSpPr/>
        <p:nvPr/>
      </p:nvGrpSpPr>
      <p:grpSpPr>
        <a:xfrm>
          <a:off x="0" y="0"/>
          <a:ext cx="0" cy="0"/>
          <a:chOff x="0" y="0"/>
          <a:chExt cx="0" cy="0"/>
        </a:xfrm>
      </p:grpSpPr>
      <p:pic>
        <p:nvPicPr>
          <p:cNvPr id="7" name="Picture 6" descr="A person with her arms crossed&#10;&#10;AI-generated content may be incorrect.">
            <a:extLst>
              <a:ext uri="{FF2B5EF4-FFF2-40B4-BE49-F238E27FC236}">
                <a16:creationId xmlns:a16="http://schemas.microsoft.com/office/drawing/2014/main" id="{2099F7FB-1F48-02C7-4D3F-4487994C65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6887482" y="1419903"/>
            <a:ext cx="5018005" cy="5438097"/>
          </a:xfrm>
          <a:prstGeom prst="rect">
            <a:avLst/>
          </a:prstGeom>
        </p:spPr>
      </p:pic>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AFB37690-8ACB-514B-9577-6DF9A0DA1B9F}"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pic>
        <p:nvPicPr>
          <p:cNvPr id="11" name="Graphic 10">
            <a:extLst>
              <a:ext uri="{FF2B5EF4-FFF2-40B4-BE49-F238E27FC236}">
                <a16:creationId xmlns:a16="http://schemas.microsoft.com/office/drawing/2014/main" id="{64E0F47E-F537-9076-1121-1B3B91EF3A8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757778" y="3755388"/>
            <a:ext cx="5018005" cy="2554924"/>
          </a:xfrm>
          <a:prstGeom prst="rect">
            <a:avLst/>
          </a:prstGeom>
        </p:spPr>
      </p:pic>
    </p:spTree>
    <p:extLst>
      <p:ext uri="{BB962C8B-B14F-4D97-AF65-F5344CB8AC3E}">
        <p14:creationId xmlns:p14="http://schemas.microsoft.com/office/powerpoint/2010/main" val="40964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F58D-B3E3-602B-0B3E-6A66D51ECC63}"/>
              </a:ext>
            </a:extLst>
          </p:cNvPr>
          <p:cNvSpPr>
            <a:spLocks noGrp="1"/>
          </p:cNvSpPr>
          <p:nvPr>
            <p:ph type="title"/>
          </p:nvPr>
        </p:nvSpPr>
        <p:spPr>
          <a:xfrm>
            <a:off x="278202" y="4711163"/>
            <a:ext cx="6335540" cy="1334322"/>
          </a:xfrm>
        </p:spPr>
        <p:txBody>
          <a:bodyPr/>
          <a:lstStyle>
            <a:lvl1pPr>
              <a:defRPr b="1" i="0">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350C0E97-F819-626A-54D6-3EB14E3A8923}"/>
              </a:ext>
            </a:extLst>
          </p:cNvPr>
          <p:cNvSpPr>
            <a:spLocks noGrp="1"/>
          </p:cNvSpPr>
          <p:nvPr>
            <p:ph type="dt" sz="half" idx="10"/>
          </p:nvPr>
        </p:nvSpPr>
        <p:spPr>
          <a:xfrm>
            <a:off x="278202" y="6553592"/>
            <a:ext cx="2856272" cy="269359"/>
          </a:xfrm>
        </p:spPr>
        <p:txBody>
          <a:bodyPr/>
          <a:lstStyle/>
          <a:p>
            <a:fld id="{71A2EE14-7500-9047-A237-7D7D28848465}" type="datetime3">
              <a:rPr lang="en-US" smtClean="0"/>
              <a:t>28 August 2026</a:t>
            </a:fld>
            <a:endParaRPr lang="en-GB" dirty="0"/>
          </a:p>
        </p:txBody>
      </p:sp>
      <p:sp>
        <p:nvSpPr>
          <p:cNvPr id="4" name="Footer Placeholder 3">
            <a:extLst>
              <a:ext uri="{FF2B5EF4-FFF2-40B4-BE49-F238E27FC236}">
                <a16:creationId xmlns:a16="http://schemas.microsoft.com/office/drawing/2014/main" id="{25614327-7F57-F17B-15DD-EF523C35DCD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1FFAA94-758B-1194-55E2-2B99792F9BF5}"/>
              </a:ext>
            </a:extLst>
          </p:cNvPr>
          <p:cNvSpPr>
            <a:spLocks noGrp="1"/>
          </p:cNvSpPr>
          <p:nvPr>
            <p:ph type="sldNum" sz="quarter" idx="12"/>
          </p:nvPr>
        </p:nvSpPr>
        <p:spPr/>
        <p:txBody>
          <a:bodyPr/>
          <a:lstStyle>
            <a:lvl1pPr>
              <a:defRPr>
                <a:solidFill>
                  <a:srgbClr val="FF7EA5"/>
                </a:solidFill>
              </a:defRPr>
            </a:lvl1pPr>
          </a:lstStyle>
          <a:p>
            <a:fld id="{77EE1B47-A1B0-B645-9B9D-2F2B8D6A89F7}" type="slidenum">
              <a:rPr lang="en-GB" smtClean="0"/>
              <a:pPr/>
              <a:t>‹#›</a:t>
            </a:fld>
            <a:endParaRPr lang="en-GB" dirty="0"/>
          </a:p>
        </p:txBody>
      </p:sp>
      <p:sp>
        <p:nvSpPr>
          <p:cNvPr id="8" name="Text Placeholder 7">
            <a:extLst>
              <a:ext uri="{FF2B5EF4-FFF2-40B4-BE49-F238E27FC236}">
                <a16:creationId xmlns:a16="http://schemas.microsoft.com/office/drawing/2014/main" id="{BC8F421E-541B-A2E9-3B0A-B206F0A3595F}"/>
              </a:ext>
            </a:extLst>
          </p:cNvPr>
          <p:cNvSpPr>
            <a:spLocks noGrp="1"/>
          </p:cNvSpPr>
          <p:nvPr>
            <p:ph type="body" sz="quarter" idx="13"/>
          </p:nvPr>
        </p:nvSpPr>
        <p:spPr>
          <a:xfrm>
            <a:off x="278202" y="6143625"/>
            <a:ext cx="6335323" cy="333375"/>
          </a:xfrm>
          <a:prstGeom prst="rect">
            <a:avLst/>
          </a:prstGeom>
        </p:spPr>
        <p:txBody>
          <a:bodyPr/>
          <a:lstStyle>
            <a:lvl1pPr marL="0" indent="0">
              <a:buNone/>
              <a:defRPr sz="1800" b="0" i="0">
                <a:latin typeface="Arial" panose="020B0604020202020204" pitchFamily="34" charset="0"/>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edit Master text styles</a:t>
            </a:r>
          </a:p>
        </p:txBody>
      </p:sp>
      <p:sp>
        <p:nvSpPr>
          <p:cNvPr id="9" name="Picture Placeholder 8">
            <a:extLst>
              <a:ext uri="{FF2B5EF4-FFF2-40B4-BE49-F238E27FC236}">
                <a16:creationId xmlns:a16="http://schemas.microsoft.com/office/drawing/2014/main" id="{6B088B9C-324D-127A-CE15-223F5C3132E4}"/>
              </a:ext>
            </a:extLst>
          </p:cNvPr>
          <p:cNvSpPr>
            <a:spLocks noGrp="1"/>
          </p:cNvSpPr>
          <p:nvPr>
            <p:ph type="pic" sz="quarter" idx="14"/>
          </p:nvPr>
        </p:nvSpPr>
        <p:spPr>
          <a:xfrm>
            <a:off x="6613525" y="1600200"/>
            <a:ext cx="5578475" cy="5222875"/>
          </a:xfrm>
          <a:prstGeom prst="rect">
            <a:avLst/>
          </a:prstGeom>
        </p:spPr>
        <p:txBody>
          <a:bodyPr/>
          <a:lstStyle>
            <a:lvl1pPr>
              <a:defRPr>
                <a:latin typeface="Arial" panose="020B0604020202020204" pitchFamily="34" charset="0"/>
              </a:defRPr>
            </a:lvl1pPr>
          </a:lstStyle>
          <a:p>
            <a:r>
              <a:rPr lang="en-GB"/>
              <a:t>Click icon to add picture</a:t>
            </a:r>
            <a:endParaRPr lang="en-GB" dirty="0"/>
          </a:p>
        </p:txBody>
      </p:sp>
    </p:spTree>
    <p:extLst>
      <p:ext uri="{BB962C8B-B14F-4D97-AF65-F5344CB8AC3E}">
        <p14:creationId xmlns:p14="http://schemas.microsoft.com/office/powerpoint/2010/main" val="1948260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image" Target="../media/image19.sv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theme" Target="../theme/theme11.xml"/><Relationship Id="rId1" Type="http://schemas.openxmlformats.org/officeDocument/2006/relationships/slideLayout" Target="../slideLayouts/slideLayout37.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image" Target="../media/image19.sv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theme" Target="../theme/theme13.xml"/><Relationship Id="rId1" Type="http://schemas.openxmlformats.org/officeDocument/2006/relationships/slideLayout" Target="../slideLayouts/slideLayout40.xml"/><Relationship Id="rId4" Type="http://schemas.openxmlformats.org/officeDocument/2006/relationships/image" Target="../media/image11.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1.svg"/><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image" Target="../media/image19.sv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theme" Target="../theme/theme5.xml"/><Relationship Id="rId1" Type="http://schemas.openxmlformats.org/officeDocument/2006/relationships/slideLayout" Target="../slideLayouts/slideLayout2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theme" Target="../theme/theme6.xml"/><Relationship Id="rId1"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theme" Target="../theme/theme7.xml"/><Relationship Id="rId1" Type="http://schemas.openxmlformats.org/officeDocument/2006/relationships/slideLayout" Target="../slideLayouts/slideLayout26.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19.sv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8.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19.sv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EDF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0D1241F4-0388-EE5C-1B4D-43DE60E1E270}"/>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586902" y="-225468"/>
            <a:ext cx="13365803" cy="2868460"/>
          </a:xfrm>
          <a:prstGeom prst="rect">
            <a:avLst/>
          </a:prstGeom>
        </p:spPr>
      </p:pic>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91274" y="5142678"/>
            <a:ext cx="6222468" cy="1334322"/>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391274" y="6553592"/>
            <a:ext cx="2743200" cy="244475"/>
          </a:xfrm>
          <a:prstGeom prst="rect">
            <a:avLst/>
          </a:prstGeom>
        </p:spPr>
        <p:txBody>
          <a:bodyPr vert="horz" lIns="91440" tIns="45720" rIns="91440" bIns="45720" rtlCol="0" anchor="ctr"/>
          <a:lstStyle>
            <a:lvl1pPr algn="l">
              <a:defRPr sz="1200" b="0" i="0">
                <a:solidFill>
                  <a:srgbClr val="FF7EA5"/>
                </a:solidFill>
                <a:latin typeface="Arial" panose="020B0604020202020204" pitchFamily="34" charset="0"/>
              </a:defRPr>
            </a:lvl1pPr>
          </a:lstStyle>
          <a:p>
            <a:fld id="{D586CFF3-C9CE-0F4B-919C-CA7679589B58}"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rgbClr val="FF7EA5"/>
                </a:solidFill>
                <a:latin typeface="Arial" panose="020B0604020202020204" pitchFamily="34" charset="0"/>
              </a:defRPr>
            </a:lvl1pPr>
          </a:lstStyle>
          <a:p>
            <a:r>
              <a:rPr lang="en-GB" dirty="0"/>
              <a:t>Public / Internal / Confidential</a:t>
            </a:r>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rgbClr val="FF7EA5"/>
                </a:solidFill>
                <a:latin typeface="Arial" panose="020B0604020202020204" pitchFamily="34" charset="0"/>
              </a:defRPr>
            </a:lvl1pPr>
          </a:lstStyle>
          <a:p>
            <a:fld id="{77EE1B47-A1B0-B645-9B9D-2F2B8D6A89F7}" type="slidenum">
              <a:rPr lang="en-GB" smtClean="0"/>
              <a:pPr/>
              <a:t>‹#›</a:t>
            </a:fld>
            <a:endParaRPr lang="en-GB" dirty="0"/>
          </a:p>
        </p:txBody>
      </p:sp>
    </p:spTree>
    <p:extLst>
      <p:ext uri="{BB962C8B-B14F-4D97-AF65-F5344CB8AC3E}">
        <p14:creationId xmlns:p14="http://schemas.microsoft.com/office/powerpoint/2010/main" val="3678532643"/>
      </p:ext>
    </p:extLst>
  </p:cSld>
  <p:clrMap bg1="lt1" tx1="dk1" bg2="lt2" tx2="dk2" accent1="accent1" accent2="accent2" accent3="accent3" accent4="accent4" accent5="accent5" accent6="accent6" hlink="hlink" folHlink="folHlink"/>
  <p:sldLayoutIdLst>
    <p:sldLayoutId id="2147483703" r:id="rId1"/>
    <p:sldLayoutId id="2147483707" r:id="rId2"/>
    <p:sldLayoutId id="2147483704" r:id="rId3"/>
    <p:sldLayoutId id="2147483706" r:id="rId4"/>
    <p:sldLayoutId id="2147483658" r:id="rId5"/>
    <p:sldLayoutId id="2147483705" r:id="rId6"/>
    <p:sldLayoutId id="2147483668" r:id="rId7"/>
    <p:sldLayoutId id="2147483669" r:id="rId8"/>
    <p:sldLayoutId id="2147483663" r:id="rId9"/>
    <p:sldLayoutId id="2147483662" r:id="rId10"/>
  </p:sldLayoutIdLst>
  <p:hf sldNum="0" hdr="0" ftr="0" dt="0"/>
  <p:txStyles>
    <p:titleStyle>
      <a:lvl1pPr algn="l" defTabSz="914400" rtl="0" eaLnBrk="1" latinLnBrk="0" hangingPunct="1">
        <a:lnSpc>
          <a:spcPct val="90000"/>
        </a:lnSpc>
        <a:spcBef>
          <a:spcPct val="0"/>
        </a:spcBef>
        <a:buNone/>
        <a:defRPr sz="4000" b="0"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p15:clr>
            <a:srgbClr val="F26B43"/>
          </p15:clr>
        </p15:guide>
        <p15:guide id="2" pos="7440">
          <p15:clr>
            <a:srgbClr val="F26B43"/>
          </p15:clr>
        </p15:guide>
        <p15:guide id="3" orient="horz" pos="240">
          <p15:clr>
            <a:srgbClr val="F26B43"/>
          </p15:clr>
        </p15:guide>
        <p15:guide id="4" orient="horz" pos="4080">
          <p15:clr>
            <a:srgbClr val="F26B43"/>
          </p15:clr>
        </p15:guide>
        <p15:guide id="5" orient="horz" pos="1008">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381000" y="1841754"/>
            <a:ext cx="11430000" cy="4255696"/>
          </a:xfrm>
          <a:prstGeom prst="rect">
            <a:avLst/>
          </a:prstGeom>
        </p:spPr>
        <p:txBody>
          <a:bodyPr vert="horz" lIns="0" tIns="0" rIns="0" bIns="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09BF5BB8-73B4-594B-BD34-78ACC476FC7B}"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581132" y="390710"/>
            <a:ext cx="229868" cy="246287"/>
          </a:xfrm>
          <a:prstGeom prst="rect">
            <a:avLst/>
          </a:prstGeom>
        </p:spPr>
      </p:pic>
    </p:spTree>
    <p:extLst>
      <p:ext uri="{BB962C8B-B14F-4D97-AF65-F5344CB8AC3E}">
        <p14:creationId xmlns:p14="http://schemas.microsoft.com/office/powerpoint/2010/main" val="666228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7" y="6553592"/>
            <a:ext cx="2986789" cy="257504"/>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69CBCDED-E69C-5F40-9F7D-B9041D286FA9}"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599" y="6566694"/>
            <a:ext cx="4334093" cy="257504"/>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999740" cy="257504"/>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581132" y="390710"/>
            <a:ext cx="229868" cy="246287"/>
          </a:xfrm>
          <a:prstGeom prst="rect">
            <a:avLst/>
          </a:prstGeom>
        </p:spPr>
      </p:pic>
      <p:sp>
        <p:nvSpPr>
          <p:cNvPr id="7" name="Rounded Rectangle 6">
            <a:extLst>
              <a:ext uri="{FF2B5EF4-FFF2-40B4-BE49-F238E27FC236}">
                <a16:creationId xmlns:a16="http://schemas.microsoft.com/office/drawing/2014/main" id="{33886BD2-8317-73AD-6E44-C295E70CBD91}"/>
              </a:ext>
            </a:extLst>
          </p:cNvPr>
          <p:cNvSpPr/>
          <p:nvPr userDrawn="1"/>
        </p:nvSpPr>
        <p:spPr>
          <a:xfrm>
            <a:off x="381000" y="4935219"/>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5" name="Rounded Rectangle 14">
            <a:extLst>
              <a:ext uri="{FF2B5EF4-FFF2-40B4-BE49-F238E27FC236}">
                <a16:creationId xmlns:a16="http://schemas.microsoft.com/office/drawing/2014/main" id="{836EF038-7630-2090-CB83-39B9D44302E4}"/>
              </a:ext>
            </a:extLst>
          </p:cNvPr>
          <p:cNvSpPr/>
          <p:nvPr userDrawn="1"/>
        </p:nvSpPr>
        <p:spPr>
          <a:xfrm>
            <a:off x="2676331" y="4935219"/>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6" name="Rounded Rectangle 15">
            <a:extLst>
              <a:ext uri="{FF2B5EF4-FFF2-40B4-BE49-F238E27FC236}">
                <a16:creationId xmlns:a16="http://schemas.microsoft.com/office/drawing/2014/main" id="{A1D3ABDA-E5CF-5179-4A17-C19C0C8EDCC0}"/>
              </a:ext>
            </a:extLst>
          </p:cNvPr>
          <p:cNvSpPr/>
          <p:nvPr userDrawn="1"/>
        </p:nvSpPr>
        <p:spPr>
          <a:xfrm>
            <a:off x="4980897" y="4935219"/>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7" name="Rounded Rectangle 16">
            <a:extLst>
              <a:ext uri="{FF2B5EF4-FFF2-40B4-BE49-F238E27FC236}">
                <a16:creationId xmlns:a16="http://schemas.microsoft.com/office/drawing/2014/main" id="{7437AD22-6F18-7E8A-257F-2D3EC0524ED5}"/>
              </a:ext>
            </a:extLst>
          </p:cNvPr>
          <p:cNvSpPr/>
          <p:nvPr userDrawn="1"/>
        </p:nvSpPr>
        <p:spPr>
          <a:xfrm>
            <a:off x="9568451" y="4935217"/>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8" name="Rounded Rectangle 17">
            <a:extLst>
              <a:ext uri="{FF2B5EF4-FFF2-40B4-BE49-F238E27FC236}">
                <a16:creationId xmlns:a16="http://schemas.microsoft.com/office/drawing/2014/main" id="{E9844F52-CE30-10C2-6ADA-44D9FDD44349}"/>
              </a:ext>
            </a:extLst>
          </p:cNvPr>
          <p:cNvSpPr/>
          <p:nvPr userDrawn="1"/>
        </p:nvSpPr>
        <p:spPr>
          <a:xfrm>
            <a:off x="7274674" y="4935218"/>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9" name="Rounded Rectangle 18">
            <a:extLst>
              <a:ext uri="{FF2B5EF4-FFF2-40B4-BE49-F238E27FC236}">
                <a16:creationId xmlns:a16="http://schemas.microsoft.com/office/drawing/2014/main" id="{DE29A68E-B727-47BF-DE35-33619A067720}"/>
              </a:ext>
            </a:extLst>
          </p:cNvPr>
          <p:cNvSpPr/>
          <p:nvPr userDrawn="1"/>
        </p:nvSpPr>
        <p:spPr>
          <a:xfrm>
            <a:off x="390234" y="3349015"/>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0" name="Rounded Rectangle 19">
            <a:extLst>
              <a:ext uri="{FF2B5EF4-FFF2-40B4-BE49-F238E27FC236}">
                <a16:creationId xmlns:a16="http://schemas.microsoft.com/office/drawing/2014/main" id="{96B0EC6B-8392-C7B1-F1E5-97D978103FAE}"/>
              </a:ext>
            </a:extLst>
          </p:cNvPr>
          <p:cNvSpPr/>
          <p:nvPr userDrawn="1"/>
        </p:nvSpPr>
        <p:spPr>
          <a:xfrm>
            <a:off x="2685565" y="3349015"/>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1" name="Rounded Rectangle 20">
            <a:extLst>
              <a:ext uri="{FF2B5EF4-FFF2-40B4-BE49-F238E27FC236}">
                <a16:creationId xmlns:a16="http://schemas.microsoft.com/office/drawing/2014/main" id="{D21C22CE-0A56-9989-03FA-EC9E94DB0607}"/>
              </a:ext>
            </a:extLst>
          </p:cNvPr>
          <p:cNvSpPr/>
          <p:nvPr userDrawn="1"/>
        </p:nvSpPr>
        <p:spPr>
          <a:xfrm>
            <a:off x="4990131" y="3349015"/>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2" name="Rounded Rectangle 21">
            <a:extLst>
              <a:ext uri="{FF2B5EF4-FFF2-40B4-BE49-F238E27FC236}">
                <a16:creationId xmlns:a16="http://schemas.microsoft.com/office/drawing/2014/main" id="{AD89193B-925D-268A-DFE2-25CC8DB19634}"/>
              </a:ext>
            </a:extLst>
          </p:cNvPr>
          <p:cNvSpPr/>
          <p:nvPr userDrawn="1"/>
        </p:nvSpPr>
        <p:spPr>
          <a:xfrm>
            <a:off x="9577685" y="3349013"/>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3" name="Rounded Rectangle 22">
            <a:extLst>
              <a:ext uri="{FF2B5EF4-FFF2-40B4-BE49-F238E27FC236}">
                <a16:creationId xmlns:a16="http://schemas.microsoft.com/office/drawing/2014/main" id="{E8707A63-4F60-EBBC-1C38-858BC9F7BE68}"/>
              </a:ext>
            </a:extLst>
          </p:cNvPr>
          <p:cNvSpPr/>
          <p:nvPr userDrawn="1"/>
        </p:nvSpPr>
        <p:spPr>
          <a:xfrm>
            <a:off x="7283908" y="3349014"/>
            <a:ext cx="2212910" cy="1514311"/>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Tree>
    <p:extLst>
      <p:ext uri="{BB962C8B-B14F-4D97-AF65-F5344CB8AC3E}">
        <p14:creationId xmlns:p14="http://schemas.microsoft.com/office/powerpoint/2010/main" val="1998411086"/>
      </p:ext>
    </p:extLst>
  </p:cSld>
  <p:clrMap bg1="lt1" tx1="dk1" bg2="lt2" tx2="dk2" accent1="accent1" accent2="accent2" accent3="accent3" accent4="accent4" accent5="accent5" accent6="accent6" hlink="hlink" folHlink="folHlink"/>
  <p:sldLayoutIdLst>
    <p:sldLayoutId id="2147483693" r:id="rId1"/>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56" userDrawn="1">
          <p15:clr>
            <a:srgbClr val="F26B43"/>
          </p15:clr>
        </p15:guide>
        <p15:guide id="5" orient="horz" pos="1008" userDrawn="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FFED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381000" y="1841754"/>
            <a:ext cx="11430000" cy="4255696"/>
          </a:xfrm>
          <a:prstGeom prst="rect">
            <a:avLst/>
          </a:prstGeom>
        </p:spPr>
        <p:txBody>
          <a:bodyPr vert="horz" lIns="0" tIns="0" rIns="0" bIns="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16EBF4EC-8C42-7446-9FF7-E64129AB4D04}"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581132" y="390710"/>
            <a:ext cx="229868" cy="246287"/>
          </a:xfrm>
          <a:prstGeom prst="rect">
            <a:avLst/>
          </a:prstGeom>
        </p:spPr>
      </p:pic>
    </p:spTree>
    <p:extLst>
      <p:ext uri="{BB962C8B-B14F-4D97-AF65-F5344CB8AC3E}">
        <p14:creationId xmlns:p14="http://schemas.microsoft.com/office/powerpoint/2010/main" val="1712263686"/>
      </p:ext>
    </p:extLst>
  </p:cSld>
  <p:clrMap bg1="lt1" tx1="dk1" bg2="lt2" tx2="dk2" accent1="accent1" accent2="accent2" accent3="accent3" accent4="accent4" accent5="accent5" accent6="accent6" hlink="hlink" folHlink="folHlink"/>
  <p:sldLayoutIdLst>
    <p:sldLayoutId id="2147483679" r:id="rId1"/>
    <p:sldLayoutId id="2147483680" r:id="rId2"/>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FFEDF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5409742-8E81-1884-6BF3-05B8D202A9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735494" y="289396"/>
            <a:ext cx="10456506" cy="6568603"/>
          </a:xfrm>
          <a:prstGeom prst="rect">
            <a:avLst/>
          </a:prstGeom>
        </p:spPr>
      </p:pic>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FF8038D3-FA77-8544-AC9A-885C2C607FF1}"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10" name="Graphic 9">
            <a:extLst>
              <a:ext uri="{FF2B5EF4-FFF2-40B4-BE49-F238E27FC236}">
                <a16:creationId xmlns:a16="http://schemas.microsoft.com/office/drawing/2014/main" id="{00861C40-DA77-F5E8-85A3-74D843FA9AE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217613" y="289396"/>
            <a:ext cx="2327624" cy="499536"/>
          </a:xfrm>
          <a:prstGeom prst="rect">
            <a:avLst/>
          </a:prstGeom>
        </p:spPr>
      </p:pic>
    </p:spTree>
    <p:extLst>
      <p:ext uri="{BB962C8B-B14F-4D97-AF65-F5344CB8AC3E}">
        <p14:creationId xmlns:p14="http://schemas.microsoft.com/office/powerpoint/2010/main" val="4068075811"/>
      </p:ext>
    </p:extLst>
  </p:cSld>
  <p:clrMap bg1="lt1" tx1="dk1" bg2="lt2" tx2="dk2" accent1="accent1" accent2="accent2" accent3="accent3" accent4="accent4" accent5="accent5" accent6="accent6" hlink="hlink" folHlink="folHlink"/>
  <p:sldLayoutIdLst>
    <p:sldLayoutId id="2147483691" r:id="rId1"/>
  </p:sldLayoutIdLst>
  <p:hf sldNum="0" hdr="0" ftr="0" dt="0"/>
  <p:txStyles>
    <p:title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ED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91274" y="3453412"/>
            <a:ext cx="6222468" cy="1415471"/>
          </a:xfrm>
          <a:prstGeom prst="rect">
            <a:avLst/>
          </a:prstGeom>
        </p:spPr>
        <p:txBody>
          <a:bodyPr vert="horz" lIns="91440" tIns="45720" rIns="91440" bIns="45720" rtlCol="0" anchor="t">
            <a:noAutofit/>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310896" y="6553592"/>
            <a:ext cx="2823578" cy="244475"/>
          </a:xfrm>
          <a:prstGeom prst="rect">
            <a:avLst/>
          </a:prstGeom>
        </p:spPr>
        <p:txBody>
          <a:bodyPr vert="horz" lIns="91440" tIns="45720" rIns="91440" bIns="45720" rtlCol="0" anchor="ctr"/>
          <a:lstStyle>
            <a:lvl1pPr algn="l">
              <a:defRPr sz="1200" b="0" i="0">
                <a:solidFill>
                  <a:srgbClr val="FF7EA5"/>
                </a:solidFill>
                <a:latin typeface="Arial" panose="020B0604020202020204" pitchFamily="34" charset="0"/>
              </a:defRPr>
            </a:lvl1pPr>
          </a:lstStyle>
          <a:p>
            <a:fld id="{30AAC98D-A776-B648-A709-6E3BADBFB1F2}"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3918033" y="6566694"/>
            <a:ext cx="4235367" cy="244475"/>
          </a:xfrm>
          <a:prstGeom prst="rect">
            <a:avLst/>
          </a:prstGeom>
        </p:spPr>
        <p:txBody>
          <a:bodyPr vert="horz" lIns="91440" tIns="45720" rIns="91440" bIns="45720" rtlCol="0" anchor="ctr"/>
          <a:lstStyle>
            <a:lvl1pPr algn="ctr">
              <a:defRPr sz="1200" b="0" i="0">
                <a:solidFill>
                  <a:srgbClr val="FF7EA5"/>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8977148" y="6578476"/>
            <a:ext cx="2903956" cy="244475"/>
          </a:xfrm>
          <a:prstGeom prst="rect">
            <a:avLst/>
          </a:prstGeom>
        </p:spPr>
        <p:txBody>
          <a:bodyPr vert="horz" lIns="91440" tIns="45720" rIns="91440" bIns="45720" rtlCol="0" anchor="ctr"/>
          <a:lstStyle>
            <a:lvl1pPr algn="r">
              <a:defRPr sz="1200" b="0" i="0">
                <a:solidFill>
                  <a:srgbClr val="FF7EA5"/>
                </a:solidFill>
                <a:latin typeface="Arial" panose="020B0604020202020204" pitchFamily="34" charset="0"/>
              </a:defRPr>
            </a:lvl1pPr>
          </a:lstStyle>
          <a:p>
            <a:fld id="{77EE1B47-A1B0-B645-9B9D-2F2B8D6A89F7}" type="slidenum">
              <a:rPr lang="en-GB" smtClean="0"/>
              <a:pPr/>
              <a:t>‹#›</a:t>
            </a:fld>
            <a:endParaRPr lang="en-GB" dirty="0"/>
          </a:p>
        </p:txBody>
      </p:sp>
      <p:sp>
        <p:nvSpPr>
          <p:cNvPr id="3" name="Text Placeholder 2">
            <a:extLst>
              <a:ext uri="{FF2B5EF4-FFF2-40B4-BE49-F238E27FC236}">
                <a16:creationId xmlns:a16="http://schemas.microsoft.com/office/drawing/2014/main" id="{9FF97DA9-82BE-8844-F689-5526A2F5BB58}"/>
              </a:ext>
            </a:extLst>
          </p:cNvPr>
          <p:cNvSpPr txBox="1">
            <a:spLocks/>
          </p:cNvSpPr>
          <p:nvPr userDrawn="1"/>
        </p:nvSpPr>
        <p:spPr>
          <a:xfrm>
            <a:off x="391274" y="5033380"/>
            <a:ext cx="5157787" cy="823912"/>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400" b="1" i="0" kern="1200">
                <a:solidFill>
                  <a:schemeClr val="tx1"/>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i="0" kern="1200">
                <a:solidFill>
                  <a:schemeClr val="tx1"/>
                </a:solidFill>
                <a:latin typeface="Helvetica"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i="0" kern="1200">
                <a:solidFill>
                  <a:schemeClr val="tx1"/>
                </a:solidFill>
                <a:latin typeface="Helvetica"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Helvetica"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i="0" kern="1200">
                <a:solidFill>
                  <a:schemeClr val="tx1"/>
                </a:solidFill>
                <a:latin typeface="Helvetica"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b="0" i="0" dirty="0">
              <a:latin typeface="Arial" panose="020B0604020202020204" pitchFamily="34" charset="0"/>
            </a:endParaRPr>
          </a:p>
        </p:txBody>
      </p:sp>
      <p:pic>
        <p:nvPicPr>
          <p:cNvPr id="7" name="Graphic 6">
            <a:extLst>
              <a:ext uri="{FF2B5EF4-FFF2-40B4-BE49-F238E27FC236}">
                <a16:creationId xmlns:a16="http://schemas.microsoft.com/office/drawing/2014/main" id="{87C8DDD2-AEA9-2293-19F9-8204AA83A1D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217614" y="285117"/>
            <a:ext cx="2327624" cy="499536"/>
          </a:xfrm>
          <a:prstGeom prst="rect">
            <a:avLst/>
          </a:prstGeom>
        </p:spPr>
      </p:pic>
    </p:spTree>
    <p:extLst>
      <p:ext uri="{BB962C8B-B14F-4D97-AF65-F5344CB8AC3E}">
        <p14:creationId xmlns:p14="http://schemas.microsoft.com/office/powerpoint/2010/main" val="4263231381"/>
      </p:ext>
    </p:extLst>
  </p:cSld>
  <p:clrMap bg1="lt1" tx1="dk1" bg2="lt2" tx2="dk2" accent1="accent1" accent2="accent2" accent3="accent3" accent4="accent4" accent5="accent5" accent6="accent6" hlink="hlink" folHlink="folHlink"/>
  <p:sldLayoutIdLst>
    <p:sldLayoutId id="2147483660" r:id="rId1"/>
    <p:sldLayoutId id="2147483697" r:id="rId2"/>
    <p:sldLayoutId id="2147483661" r:id="rId3"/>
    <p:sldLayoutId id="2147483696" r:id="rId4"/>
  </p:sldLayoutIdLst>
  <p:hf sldNum="0" hdr="0" ftr="0" dt="0"/>
  <p:txStyles>
    <p:titleStyle>
      <a:lvl1pPr algn="l" defTabSz="914400" rtl="0" eaLnBrk="1" latinLnBrk="0" hangingPunct="1">
        <a:lnSpc>
          <a:spcPct val="90000"/>
        </a:lnSpc>
        <a:spcBef>
          <a:spcPct val="0"/>
        </a:spcBef>
        <a:buNone/>
        <a:defRPr sz="4800" b="0"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p15:clr>
            <a:srgbClr val="F26B43"/>
          </p15:clr>
        </p15:guide>
        <p15:guide id="2" pos="7440">
          <p15:clr>
            <a:srgbClr val="F26B43"/>
          </p15:clr>
        </p15:guide>
        <p15:guide id="3" orient="horz" pos="240">
          <p15:clr>
            <a:srgbClr val="F26B43"/>
          </p15:clr>
        </p15:guide>
        <p15:guide id="4" orient="horz" pos="4080">
          <p15:clr>
            <a:srgbClr val="F26B43"/>
          </p15:clr>
        </p15:guide>
        <p15:guide id="5" orient="horz" pos="100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109A2A00-8135-1A6B-7E0F-8C265CEAEB08}"/>
              </a:ext>
            </a:extLst>
          </p:cNvPr>
          <p:cNvSpPr/>
          <p:nvPr userDrawn="1"/>
        </p:nvSpPr>
        <p:spPr>
          <a:xfrm>
            <a:off x="381000" y="1600200"/>
            <a:ext cx="11430000"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612648" y="1921267"/>
            <a:ext cx="10968484" cy="4255696"/>
          </a:xfrm>
          <a:prstGeom prst="rect">
            <a:avLst/>
          </a:prstGeom>
        </p:spPr>
        <p:txBody>
          <a:bodyPr vert="horz" lIns="0" tIns="0" rIns="0" bIns="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3BC6164D-6664-3A48-AC9A-2242D004CA9E}"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11581132" y="390710"/>
            <a:ext cx="229868" cy="246287"/>
          </a:xfrm>
          <a:prstGeom prst="rect">
            <a:avLst/>
          </a:prstGeom>
        </p:spPr>
      </p:pic>
    </p:spTree>
    <p:extLst>
      <p:ext uri="{BB962C8B-B14F-4D97-AF65-F5344CB8AC3E}">
        <p14:creationId xmlns:p14="http://schemas.microsoft.com/office/powerpoint/2010/main" val="271925763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8" r:id="rId5"/>
    <p:sldLayoutId id="2147483711" r:id="rId6"/>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p15:clr>
            <a:srgbClr val="F26B43"/>
          </p15:clr>
        </p15:guide>
        <p15:guide id="2" pos="7440">
          <p15:clr>
            <a:srgbClr val="F26B43"/>
          </p15:clr>
        </p15:guide>
        <p15:guide id="3" orient="horz" pos="240">
          <p15:clr>
            <a:srgbClr val="F26B43"/>
          </p15:clr>
        </p15:guide>
        <p15:guide id="4" orient="horz" pos="4080">
          <p15:clr>
            <a:srgbClr val="F26B43"/>
          </p15:clr>
        </p15:guide>
        <p15:guide id="5" orient="horz" pos="100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109A2A00-8135-1A6B-7E0F-8C265CEAEB08}"/>
              </a:ext>
            </a:extLst>
          </p:cNvPr>
          <p:cNvSpPr/>
          <p:nvPr userDrawn="1"/>
        </p:nvSpPr>
        <p:spPr>
          <a:xfrm>
            <a:off x="381000" y="1600200"/>
            <a:ext cx="5639656"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612648" y="1921267"/>
            <a:ext cx="5253896" cy="4255696"/>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C69324B1-49BC-A147-8F3A-2A02FA9DE8BA}"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581132" y="390710"/>
            <a:ext cx="229868" cy="246287"/>
          </a:xfrm>
          <a:prstGeom prst="rect">
            <a:avLst/>
          </a:prstGeom>
        </p:spPr>
      </p:pic>
      <p:sp>
        <p:nvSpPr>
          <p:cNvPr id="8" name="Rounded Rectangle 7">
            <a:extLst>
              <a:ext uri="{FF2B5EF4-FFF2-40B4-BE49-F238E27FC236}">
                <a16:creationId xmlns:a16="http://schemas.microsoft.com/office/drawing/2014/main" id="{9D38282B-1C98-829A-9DC2-DB08D198A45F}"/>
              </a:ext>
            </a:extLst>
          </p:cNvPr>
          <p:cNvSpPr/>
          <p:nvPr userDrawn="1"/>
        </p:nvSpPr>
        <p:spPr>
          <a:xfrm>
            <a:off x="6175625" y="1610474"/>
            <a:ext cx="5639656"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Tree>
    <p:extLst>
      <p:ext uri="{BB962C8B-B14F-4D97-AF65-F5344CB8AC3E}">
        <p14:creationId xmlns:p14="http://schemas.microsoft.com/office/powerpoint/2010/main" val="4159553497"/>
      </p:ext>
    </p:extLst>
  </p:cSld>
  <p:clrMap bg1="lt1" tx1="dk1" bg2="lt2" tx2="dk2" accent1="accent1" accent2="accent2" accent3="accent3" accent4="accent4" accent5="accent5" accent6="accent6" hlink="hlink" folHlink="folHlink"/>
  <p:sldLayoutIdLst>
    <p:sldLayoutId id="2147483665" r:id="rId1"/>
    <p:sldLayoutId id="2147483674" r:id="rId2"/>
    <p:sldLayoutId id="2147483666" r:id="rId3"/>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376720" y="1610474"/>
            <a:ext cx="5383058" cy="4856815"/>
          </a:xfrm>
          <a:prstGeom prst="rect">
            <a:avLst/>
          </a:prstGeom>
        </p:spPr>
        <p:txBody>
          <a:bodyPr vert="horz" lIns="0" tIns="0" rIns="0" bIns="0" rtlCol="0" anchor="b">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7DA3CC8E-1F40-6D4D-A991-5BBFA3A1743E}"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581132" y="390710"/>
            <a:ext cx="229868" cy="246287"/>
          </a:xfrm>
          <a:prstGeom prst="rect">
            <a:avLst/>
          </a:prstGeom>
        </p:spPr>
      </p:pic>
      <p:sp>
        <p:nvSpPr>
          <p:cNvPr id="8" name="Rounded Rectangle 7">
            <a:extLst>
              <a:ext uri="{FF2B5EF4-FFF2-40B4-BE49-F238E27FC236}">
                <a16:creationId xmlns:a16="http://schemas.microsoft.com/office/drawing/2014/main" id="{9D38282B-1C98-829A-9DC2-DB08D198A45F}"/>
              </a:ext>
            </a:extLst>
          </p:cNvPr>
          <p:cNvSpPr/>
          <p:nvPr userDrawn="1"/>
        </p:nvSpPr>
        <p:spPr>
          <a:xfrm>
            <a:off x="6175625" y="1610474"/>
            <a:ext cx="5639656"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Tree>
    <p:extLst>
      <p:ext uri="{BB962C8B-B14F-4D97-AF65-F5344CB8AC3E}">
        <p14:creationId xmlns:p14="http://schemas.microsoft.com/office/powerpoint/2010/main" val="2281344035"/>
      </p:ext>
    </p:extLst>
  </p:cSld>
  <p:clrMap bg1="lt1" tx1="dk1" bg2="lt2" tx2="dk2" accent1="accent1" accent2="accent2" accent3="accent3" accent4="accent4" accent5="accent5" accent6="accent6" hlink="hlink" folHlink="folHlink"/>
  <p:sldLayoutIdLst>
    <p:sldLayoutId id="2147483695" r:id="rId1"/>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109A2A00-8135-1A6B-7E0F-8C265CEAEB08}"/>
              </a:ext>
            </a:extLst>
          </p:cNvPr>
          <p:cNvSpPr/>
          <p:nvPr userDrawn="1"/>
        </p:nvSpPr>
        <p:spPr>
          <a:xfrm>
            <a:off x="381000" y="1600200"/>
            <a:ext cx="5639656" cy="3648456"/>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381000" y="5394959"/>
            <a:ext cx="5639656" cy="244475"/>
          </a:xfrm>
          <a:prstGeom prst="rect">
            <a:avLst/>
          </a:prstGeom>
        </p:spPr>
        <p:txBody>
          <a:bodyPr vert="horz" lIns="0" tIns="0" rIns="0" bIns="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ADEC6C78-6FBA-F048-904C-3EEF40CB33C6}"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581132" y="390710"/>
            <a:ext cx="229868" cy="246287"/>
          </a:xfrm>
          <a:prstGeom prst="rect">
            <a:avLst/>
          </a:prstGeom>
        </p:spPr>
      </p:pic>
      <p:sp>
        <p:nvSpPr>
          <p:cNvPr id="8" name="Rounded Rectangle 7">
            <a:extLst>
              <a:ext uri="{FF2B5EF4-FFF2-40B4-BE49-F238E27FC236}">
                <a16:creationId xmlns:a16="http://schemas.microsoft.com/office/drawing/2014/main" id="{9D38282B-1C98-829A-9DC2-DB08D198A45F}"/>
              </a:ext>
            </a:extLst>
          </p:cNvPr>
          <p:cNvSpPr/>
          <p:nvPr userDrawn="1"/>
        </p:nvSpPr>
        <p:spPr>
          <a:xfrm>
            <a:off x="6175625" y="1610474"/>
            <a:ext cx="5639656" cy="3638182"/>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Tree>
    <p:extLst>
      <p:ext uri="{BB962C8B-B14F-4D97-AF65-F5344CB8AC3E}">
        <p14:creationId xmlns:p14="http://schemas.microsoft.com/office/powerpoint/2010/main" val="2889839573"/>
      </p:ext>
    </p:extLst>
  </p:cSld>
  <p:clrMap bg1="lt1" tx1="dk1" bg2="lt2" tx2="dk2" accent1="accent1" accent2="accent2" accent3="accent3" accent4="accent4" accent5="accent5" accent6="accent6" hlink="hlink" folHlink="folHlink"/>
  <p:sldLayoutIdLst>
    <p:sldLayoutId id="2147483687" r:id="rId1"/>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381000" y="5394959"/>
            <a:ext cx="5639656" cy="244475"/>
          </a:xfrm>
          <a:prstGeom prst="rect">
            <a:avLst/>
          </a:prstGeom>
        </p:spPr>
        <p:txBody>
          <a:bodyPr vert="horz" lIns="0" tIns="0" rIns="0" bIns="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28BBCB4B-F0AE-A947-90E7-D05D65DC1625}"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581132" y="390710"/>
            <a:ext cx="229868" cy="246287"/>
          </a:xfrm>
          <a:prstGeom prst="rect">
            <a:avLst/>
          </a:prstGeom>
        </p:spPr>
      </p:pic>
      <p:sp>
        <p:nvSpPr>
          <p:cNvPr id="10" name="Rounded Rectangle 9">
            <a:extLst>
              <a:ext uri="{FF2B5EF4-FFF2-40B4-BE49-F238E27FC236}">
                <a16:creationId xmlns:a16="http://schemas.microsoft.com/office/drawing/2014/main" id="{93C8134F-75E5-9181-EACB-59BF2A7A4971}"/>
              </a:ext>
            </a:extLst>
          </p:cNvPr>
          <p:cNvSpPr/>
          <p:nvPr userDrawn="1"/>
        </p:nvSpPr>
        <p:spPr>
          <a:xfrm>
            <a:off x="380144" y="1600200"/>
            <a:ext cx="3657600" cy="3648456"/>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1" name="Rounded Rectangle 10">
            <a:extLst>
              <a:ext uri="{FF2B5EF4-FFF2-40B4-BE49-F238E27FC236}">
                <a16:creationId xmlns:a16="http://schemas.microsoft.com/office/drawing/2014/main" id="{A0F3407D-7D65-5C28-E97E-236A1E9C5D0F}"/>
              </a:ext>
            </a:extLst>
          </p:cNvPr>
          <p:cNvSpPr/>
          <p:nvPr userDrawn="1"/>
        </p:nvSpPr>
        <p:spPr>
          <a:xfrm>
            <a:off x="4275488" y="1609344"/>
            <a:ext cx="3657600" cy="3648456"/>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2" name="Rounded Rectangle 11">
            <a:extLst>
              <a:ext uri="{FF2B5EF4-FFF2-40B4-BE49-F238E27FC236}">
                <a16:creationId xmlns:a16="http://schemas.microsoft.com/office/drawing/2014/main" id="{237E125B-03AF-F486-7BBE-DA89CCE85361}"/>
              </a:ext>
            </a:extLst>
          </p:cNvPr>
          <p:cNvSpPr/>
          <p:nvPr userDrawn="1"/>
        </p:nvSpPr>
        <p:spPr>
          <a:xfrm>
            <a:off x="8143400" y="1609344"/>
            <a:ext cx="3657600" cy="3648456"/>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Tree>
    <p:extLst>
      <p:ext uri="{BB962C8B-B14F-4D97-AF65-F5344CB8AC3E}">
        <p14:creationId xmlns:p14="http://schemas.microsoft.com/office/powerpoint/2010/main" val="3310927560"/>
      </p:ext>
    </p:extLst>
  </p:cSld>
  <p:clrMap bg1="lt1" tx1="dk1" bg2="lt2" tx2="dk2" accent1="accent1" accent2="accent2" accent3="accent3" accent4="accent4" accent5="accent5" accent6="accent6" hlink="hlink" folHlink="folHlink"/>
  <p:sldLayoutIdLst>
    <p:sldLayoutId id="2147483689" r:id="rId1"/>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109A2A00-8135-1A6B-7E0F-8C265CEAEB08}"/>
              </a:ext>
            </a:extLst>
          </p:cNvPr>
          <p:cNvSpPr/>
          <p:nvPr userDrawn="1"/>
        </p:nvSpPr>
        <p:spPr>
          <a:xfrm>
            <a:off x="381000" y="1600200"/>
            <a:ext cx="2947416"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612648" y="1921267"/>
            <a:ext cx="2521826" cy="4255696"/>
          </a:xfrm>
          <a:prstGeom prst="rect">
            <a:avLst/>
          </a:prstGeom>
        </p:spPr>
        <p:txBody>
          <a:bodyPr vert="horz" lIns="0" tIns="0" rIns="0" bIns="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0B9BC338-23A4-BB41-B772-ADDD1D76E1DE}"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1581132" y="390710"/>
            <a:ext cx="229868" cy="246287"/>
          </a:xfrm>
          <a:prstGeom prst="rect">
            <a:avLst/>
          </a:prstGeom>
        </p:spPr>
      </p:pic>
      <p:sp>
        <p:nvSpPr>
          <p:cNvPr id="8" name="Rounded Rectangle 7">
            <a:extLst>
              <a:ext uri="{FF2B5EF4-FFF2-40B4-BE49-F238E27FC236}">
                <a16:creationId xmlns:a16="http://schemas.microsoft.com/office/drawing/2014/main" id="{9D38282B-1C98-829A-9DC2-DB08D198A45F}"/>
              </a:ext>
            </a:extLst>
          </p:cNvPr>
          <p:cNvSpPr/>
          <p:nvPr userDrawn="1"/>
        </p:nvSpPr>
        <p:spPr>
          <a:xfrm>
            <a:off x="3410712" y="1610474"/>
            <a:ext cx="8404569" cy="4876800"/>
          </a:xfrm>
          <a:prstGeom prst="roundRect">
            <a:avLst>
              <a:gd name="adj" fmla="val 14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Tree>
    <p:extLst>
      <p:ext uri="{BB962C8B-B14F-4D97-AF65-F5344CB8AC3E}">
        <p14:creationId xmlns:p14="http://schemas.microsoft.com/office/powerpoint/2010/main" val="1404677616"/>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709" r:id="rId4"/>
    <p:sldLayoutId id="2147483710" r:id="rId5"/>
  </p:sldLayoutIdLst>
  <p:hf sldNum="0" hdr="0" ftr="0" dt="0"/>
  <p:txStyles>
    <p:titleStyle>
      <a:lvl1pPr algn="l" defTabSz="914400" rtl="0" eaLnBrk="1" latinLnBrk="0" hangingPunct="1">
        <a:lnSpc>
          <a:spcPct val="90000"/>
        </a:lnSpc>
        <a:spcBef>
          <a:spcPct val="0"/>
        </a:spcBef>
        <a:buNone/>
        <a:defRPr sz="24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109A2A00-8135-1A6B-7E0F-8C265CEAEB08}"/>
              </a:ext>
            </a:extLst>
          </p:cNvPr>
          <p:cNvSpPr/>
          <p:nvPr userDrawn="1"/>
        </p:nvSpPr>
        <p:spPr>
          <a:xfrm>
            <a:off x="380144" y="1600200"/>
            <a:ext cx="3657600"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2" name="Title Placeholder 1">
            <a:extLst>
              <a:ext uri="{FF2B5EF4-FFF2-40B4-BE49-F238E27FC236}">
                <a16:creationId xmlns:a16="http://schemas.microsoft.com/office/drawing/2014/main" id="{9B554BAE-2AA0-2CD9-63B6-402A40BCBDA6}"/>
              </a:ext>
            </a:extLst>
          </p:cNvPr>
          <p:cNvSpPr>
            <a:spLocks noGrp="1"/>
          </p:cNvSpPr>
          <p:nvPr>
            <p:ph type="title"/>
          </p:nvPr>
        </p:nvSpPr>
        <p:spPr>
          <a:xfrm>
            <a:off x="381000" y="390710"/>
            <a:ext cx="11126056" cy="816987"/>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9474765-6882-CB9C-C80F-39BCDFB93A54}"/>
              </a:ext>
            </a:extLst>
          </p:cNvPr>
          <p:cNvSpPr>
            <a:spLocks noGrp="1"/>
          </p:cNvSpPr>
          <p:nvPr>
            <p:ph type="body" idx="1"/>
          </p:nvPr>
        </p:nvSpPr>
        <p:spPr>
          <a:xfrm>
            <a:off x="599396" y="1841754"/>
            <a:ext cx="3217230" cy="4255696"/>
          </a:xfrm>
          <a:prstGeom prst="rect">
            <a:avLst/>
          </a:prstGeom>
        </p:spPr>
        <p:txBody>
          <a:bodyPr vert="horz" lIns="0" tIns="0" rIns="0" bIns="0" rtlCol="0">
            <a:normAutofit/>
          </a:bodyPr>
          <a:lstStyle/>
          <a:p>
            <a:pPr lvl="0"/>
            <a:r>
              <a:rPr lang="en-US" dirty="0"/>
              <a:t>Click to edit Master text styles</a:t>
            </a:r>
          </a:p>
        </p:txBody>
      </p:sp>
      <p:sp>
        <p:nvSpPr>
          <p:cNvPr id="4" name="Date Placeholder 3">
            <a:extLst>
              <a:ext uri="{FF2B5EF4-FFF2-40B4-BE49-F238E27FC236}">
                <a16:creationId xmlns:a16="http://schemas.microsoft.com/office/drawing/2014/main" id="{1F65624C-FD73-332D-9D0D-090C654B78AB}"/>
              </a:ext>
            </a:extLst>
          </p:cNvPr>
          <p:cNvSpPr>
            <a:spLocks noGrp="1"/>
          </p:cNvSpPr>
          <p:nvPr>
            <p:ph type="dt" sz="half" idx="2"/>
          </p:nvPr>
        </p:nvSpPr>
        <p:spPr>
          <a:xfrm>
            <a:off x="298808" y="6553592"/>
            <a:ext cx="2835666" cy="24447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CE8F2643-0C1A-6B4B-B33A-08A81C8A8FDE}" type="datetime3">
              <a:rPr lang="en-US" smtClean="0"/>
              <a:t>28 August 2026</a:t>
            </a:fld>
            <a:endParaRPr lang="en-GB" dirty="0"/>
          </a:p>
        </p:txBody>
      </p:sp>
      <p:sp>
        <p:nvSpPr>
          <p:cNvPr id="5" name="Footer Placeholder 4">
            <a:extLst>
              <a:ext uri="{FF2B5EF4-FFF2-40B4-BE49-F238E27FC236}">
                <a16:creationId xmlns:a16="http://schemas.microsoft.com/office/drawing/2014/main" id="{241BFB64-1B1D-A0D1-E115-AAA303F41BBE}"/>
              </a:ext>
            </a:extLst>
          </p:cNvPr>
          <p:cNvSpPr>
            <a:spLocks noGrp="1"/>
          </p:cNvSpPr>
          <p:nvPr>
            <p:ph type="ftr" sz="quarter" idx="3"/>
          </p:nvPr>
        </p:nvSpPr>
        <p:spPr>
          <a:xfrm>
            <a:off x="4038600" y="6566694"/>
            <a:ext cx="4114800" cy="24447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C0F3A75C-3B21-BC71-F8B2-C12E5E7D4978}"/>
              </a:ext>
            </a:extLst>
          </p:cNvPr>
          <p:cNvSpPr>
            <a:spLocks noGrp="1"/>
          </p:cNvSpPr>
          <p:nvPr>
            <p:ph type="sldNum" sz="quarter" idx="4"/>
          </p:nvPr>
        </p:nvSpPr>
        <p:spPr>
          <a:xfrm>
            <a:off x="9057526" y="6578476"/>
            <a:ext cx="2847962" cy="24447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77EE1B47-A1B0-B645-9B9D-2F2B8D6A89F7}" type="slidenum">
              <a:rPr lang="en-GB" smtClean="0"/>
              <a:pPr/>
              <a:t>‹#›</a:t>
            </a:fld>
            <a:endParaRPr lang="en-GB" dirty="0"/>
          </a:p>
        </p:txBody>
      </p:sp>
      <p:pic>
        <p:nvPicPr>
          <p:cNvPr id="9" name="Graphic 8">
            <a:extLst>
              <a:ext uri="{FF2B5EF4-FFF2-40B4-BE49-F238E27FC236}">
                <a16:creationId xmlns:a16="http://schemas.microsoft.com/office/drawing/2014/main" id="{021130F5-E2D6-1511-740C-7D54301EFC1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581132" y="390710"/>
            <a:ext cx="229868" cy="246287"/>
          </a:xfrm>
          <a:prstGeom prst="rect">
            <a:avLst/>
          </a:prstGeom>
        </p:spPr>
      </p:pic>
      <p:sp>
        <p:nvSpPr>
          <p:cNvPr id="10" name="Rounded Rectangle 9">
            <a:extLst>
              <a:ext uri="{FF2B5EF4-FFF2-40B4-BE49-F238E27FC236}">
                <a16:creationId xmlns:a16="http://schemas.microsoft.com/office/drawing/2014/main" id="{4C293342-B90F-E8C4-F245-B5ED13BF714D}"/>
              </a:ext>
            </a:extLst>
          </p:cNvPr>
          <p:cNvSpPr/>
          <p:nvPr userDrawn="1"/>
        </p:nvSpPr>
        <p:spPr>
          <a:xfrm>
            <a:off x="4267200" y="1610715"/>
            <a:ext cx="3657600"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
        <p:nvSpPr>
          <p:cNvPr id="12" name="Rounded Rectangle 11">
            <a:extLst>
              <a:ext uri="{FF2B5EF4-FFF2-40B4-BE49-F238E27FC236}">
                <a16:creationId xmlns:a16="http://schemas.microsoft.com/office/drawing/2014/main" id="{4DE7FC57-DCCC-ABD2-591C-757B777A3C6A}"/>
              </a:ext>
            </a:extLst>
          </p:cNvPr>
          <p:cNvSpPr/>
          <p:nvPr userDrawn="1"/>
        </p:nvSpPr>
        <p:spPr>
          <a:xfrm>
            <a:off x="8153400" y="1597428"/>
            <a:ext cx="3657600" cy="4876800"/>
          </a:xfrm>
          <a:prstGeom prst="roundRect">
            <a:avLst>
              <a:gd name="adj" fmla="val 2979"/>
            </a:avLst>
          </a:prstGeom>
          <a:solidFill>
            <a:srgbClr val="FFED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dirty="0">
              <a:latin typeface="Arial" panose="020B0604020202020204" pitchFamily="34" charset="0"/>
            </a:endParaRPr>
          </a:p>
        </p:txBody>
      </p:sp>
    </p:spTree>
    <p:extLst>
      <p:ext uri="{BB962C8B-B14F-4D97-AF65-F5344CB8AC3E}">
        <p14:creationId xmlns:p14="http://schemas.microsoft.com/office/powerpoint/2010/main" val="137738650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Lst>
  <p:hf sldNum="0" hdr="0" ftr="0" dt="0"/>
  <p:txStyles>
    <p:title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0" userDrawn="1">
          <p15:clr>
            <a:srgbClr val="F26B43"/>
          </p15:clr>
        </p15:guide>
        <p15:guide id="2" pos="7440" userDrawn="1">
          <p15:clr>
            <a:srgbClr val="F26B43"/>
          </p15:clr>
        </p15:guide>
        <p15:guide id="3" orient="horz" pos="240" userDrawn="1">
          <p15:clr>
            <a:srgbClr val="F26B43"/>
          </p15:clr>
        </p15:guide>
        <p15:guide id="4" orient="horz" pos="4080" userDrawn="1">
          <p15:clr>
            <a:srgbClr val="F26B43"/>
          </p15:clr>
        </p15:guide>
        <p15:guide id="5" orient="horz" pos="100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happysignals.com/learning-center" TargetMode="Externa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support.happysignals.com/help/edit-livescreen" TargetMode="External"/><Relationship Id="rId2" Type="http://schemas.openxmlformats.org/officeDocument/2006/relationships/image" Target="../media/image27.png"/><Relationship Id="rId1" Type="http://schemas.openxmlformats.org/officeDocument/2006/relationships/slideLayout" Target="../slideLayouts/slideLayout3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hyperlink" Target="https://support.happysignals.com/help/custom-thank-you-pages" TargetMode="External"/><Relationship Id="rId2" Type="http://schemas.openxmlformats.org/officeDocument/2006/relationships/image" Target="../media/image32.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slideLayout" Target="../slideLayouts/slideLayout16.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hyperlink" Target="https://www.mckinsey.com/capabilities/people-and-organizational-performance/our-insights/the-organization-blog/survey-fatigue-blame-the-leader-not-the-question" TargetMode="Externa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hyperlink" Target="https://support.happysignals.com/" TargetMode="External"/><Relationship Id="rId3" Type="http://schemas.openxmlformats.org/officeDocument/2006/relationships/image" Target="../media/image20.png"/><Relationship Id="rId7" Type="http://schemas.openxmlformats.org/officeDocument/2006/relationships/hyperlink" Target="https://www.happysignals.com/learning-center" TargetMode="External"/><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hyperlink" Target="https://support.happysignals.com/hubfs/HappySignals-Survey%20video.mp4" TargetMode="External"/><Relationship Id="rId5" Type="http://schemas.openxmlformats.org/officeDocument/2006/relationships/hyperlink" Target="https://www.happysignals.com/learning-center/how-does-happysignals-work" TargetMode="External"/><Relationship Id="rId4" Type="http://schemas.openxmlformats.org/officeDocument/2006/relationships/hyperlink" Target="https://www.youtube.com/watch?v=OTJbrxCaJMY&amp;list=PLFiSC5-kZIZA0ahMg3Vu-RoBAwvrEE07s&amp;index=1&amp;pp=iAQB" TargetMode="External"/><Relationship Id="rId9" Type="http://schemas.openxmlformats.org/officeDocument/2006/relationships/hyperlink" Target="https://www.youtube.com/@HappySignalsLtd"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E1684-C8E1-0E33-380B-EC88B1E03695}"/>
              </a:ext>
            </a:extLst>
          </p:cNvPr>
          <p:cNvSpPr>
            <a:spLocks noGrp="1"/>
          </p:cNvSpPr>
          <p:nvPr>
            <p:ph type="title"/>
          </p:nvPr>
        </p:nvSpPr>
        <p:spPr>
          <a:xfrm>
            <a:off x="278202" y="3860800"/>
            <a:ext cx="6335540" cy="2184685"/>
          </a:xfrm>
        </p:spPr>
        <p:txBody>
          <a:bodyPr>
            <a:normAutofit fontScale="90000"/>
          </a:bodyPr>
          <a:lstStyle/>
          <a:p>
            <a:r>
              <a:rPr lang="en-GB" b="0" dirty="0"/>
              <a:t>Tips and Examples</a:t>
            </a:r>
            <a:br>
              <a:rPr lang="en-GB" b="0" dirty="0"/>
            </a:br>
            <a:r>
              <a:rPr lang="en-GB" sz="2800" b="0" dirty="0"/>
              <a:t>Enabling IT Experience Management –</a:t>
            </a:r>
            <a:br>
              <a:rPr lang="en-GB" sz="2800" b="0" dirty="0"/>
            </a:br>
            <a:r>
              <a:rPr lang="en-GB" sz="2800" b="0" dirty="0"/>
              <a:t>Communication, Platform Features, Response Rate</a:t>
            </a:r>
            <a:br>
              <a:rPr lang="en-GB" sz="2800" b="0" dirty="0"/>
            </a:br>
            <a:endParaRPr lang="en-GB" b="0" dirty="0"/>
          </a:p>
        </p:txBody>
      </p:sp>
      <p:sp>
        <p:nvSpPr>
          <p:cNvPr id="7" name="Text Placeholder 6">
            <a:extLst>
              <a:ext uri="{FF2B5EF4-FFF2-40B4-BE49-F238E27FC236}">
                <a16:creationId xmlns:a16="http://schemas.microsoft.com/office/drawing/2014/main" id="{B2E30BF2-678C-12F6-48D6-329FE4E12050}"/>
              </a:ext>
            </a:extLst>
          </p:cNvPr>
          <p:cNvSpPr>
            <a:spLocks noGrp="1"/>
          </p:cNvSpPr>
          <p:nvPr>
            <p:ph type="body" sz="quarter" idx="13"/>
          </p:nvPr>
        </p:nvSpPr>
        <p:spPr/>
        <p:txBody>
          <a:bodyPr/>
          <a:lstStyle/>
          <a:p>
            <a:r>
              <a:rPr lang="en-GB" dirty="0"/>
              <a:t>HappySignals 2026</a:t>
            </a:r>
          </a:p>
        </p:txBody>
      </p:sp>
    </p:spTree>
    <p:extLst>
      <p:ext uri="{BB962C8B-B14F-4D97-AF65-F5344CB8AC3E}">
        <p14:creationId xmlns:p14="http://schemas.microsoft.com/office/powerpoint/2010/main" val="224977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4443E9-89C8-46E4-28C3-69BC975F433A}"/>
              </a:ext>
            </a:extLst>
          </p:cNvPr>
          <p:cNvSpPr/>
          <p:nvPr/>
        </p:nvSpPr>
        <p:spPr>
          <a:xfrm>
            <a:off x="3368842" y="1515979"/>
            <a:ext cx="8590547" cy="50862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7" name="Title 16">
            <a:extLst>
              <a:ext uri="{FF2B5EF4-FFF2-40B4-BE49-F238E27FC236}">
                <a16:creationId xmlns:a16="http://schemas.microsoft.com/office/drawing/2014/main" id="{B2EA7B9A-066A-F746-AD7A-E0C4158F3E12}"/>
              </a:ext>
            </a:extLst>
          </p:cNvPr>
          <p:cNvSpPr>
            <a:spLocks noGrp="1"/>
          </p:cNvSpPr>
          <p:nvPr>
            <p:ph type="title"/>
          </p:nvPr>
        </p:nvSpPr>
        <p:spPr/>
        <p:txBody>
          <a:bodyPr/>
          <a:lstStyle/>
          <a:p>
            <a:r>
              <a:rPr lang="en-FI" dirty="0"/>
              <a:t>Examples of Communication </a:t>
            </a:r>
            <a:br>
              <a:rPr lang="en-FI" dirty="0"/>
            </a:br>
            <a:r>
              <a:rPr lang="en-FI" sz="3000" b="0" dirty="0">
                <a:solidFill>
                  <a:srgbClr val="FF74A5"/>
                </a:solidFill>
                <a:latin typeface="CircularStd" panose="020B0604020101020102" pitchFamily="34" charset="77"/>
                <a:cs typeface="CircularStd" panose="020B0604020101020102" pitchFamily="34" charset="77"/>
              </a:rPr>
              <a:t>Flyers</a:t>
            </a:r>
          </a:p>
        </p:txBody>
      </p:sp>
      <p:sp>
        <p:nvSpPr>
          <p:cNvPr id="16" name="Text Placeholder 15">
            <a:extLst>
              <a:ext uri="{FF2B5EF4-FFF2-40B4-BE49-F238E27FC236}">
                <a16:creationId xmlns:a16="http://schemas.microsoft.com/office/drawing/2014/main" id="{7230B180-39F3-D440-994A-231BCDA0B060}"/>
              </a:ext>
            </a:extLst>
          </p:cNvPr>
          <p:cNvSpPr>
            <a:spLocks noGrp="1"/>
          </p:cNvSpPr>
          <p:nvPr>
            <p:ph type="body" sz="quarter" idx="13"/>
          </p:nvPr>
        </p:nvSpPr>
        <p:spPr/>
        <p:txBody>
          <a:bodyPr anchor="t">
            <a:normAutofit/>
          </a:bodyPr>
          <a:lstStyle/>
          <a:p>
            <a:pPr marL="0" indent="0">
              <a:buNone/>
            </a:pPr>
            <a:r>
              <a:rPr lang="en-GB" sz="2000" dirty="0">
                <a:cs typeface="CircularStd" panose="020B0604020101020102" pitchFamily="34" charset="77"/>
              </a:rPr>
              <a:t>Once launched, consider providing educational material, tips and guidelines to your employees and organization to better train and educate them. </a:t>
            </a:r>
            <a:endParaRPr lang="en-FI" sz="2000" dirty="0"/>
          </a:p>
        </p:txBody>
      </p:sp>
      <p:pic>
        <p:nvPicPr>
          <p:cNvPr id="9" name="Picture 8">
            <a:extLst>
              <a:ext uri="{FF2B5EF4-FFF2-40B4-BE49-F238E27FC236}">
                <a16:creationId xmlns:a16="http://schemas.microsoft.com/office/drawing/2014/main" id="{8F065B93-3A8E-5A45-9E27-525AAD30AFE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44028" y="255798"/>
            <a:ext cx="4595124" cy="6346404"/>
          </a:xfrm>
          <a:prstGeom prst="rect">
            <a:avLst/>
          </a:prstGeom>
        </p:spPr>
      </p:pic>
    </p:spTree>
    <p:extLst>
      <p:ext uri="{BB962C8B-B14F-4D97-AF65-F5344CB8AC3E}">
        <p14:creationId xmlns:p14="http://schemas.microsoft.com/office/powerpoint/2010/main" val="41726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B2EA7B9A-066A-F746-AD7A-E0C4158F3E12}"/>
              </a:ext>
            </a:extLst>
          </p:cNvPr>
          <p:cNvSpPr>
            <a:spLocks noGrp="1"/>
          </p:cNvSpPr>
          <p:nvPr>
            <p:ph type="title"/>
          </p:nvPr>
        </p:nvSpPr>
        <p:spPr/>
        <p:txBody>
          <a:bodyPr/>
          <a:lstStyle/>
          <a:p>
            <a:r>
              <a:rPr lang="en-FI" dirty="0"/>
              <a:t>Examples of Communication</a:t>
            </a:r>
            <a:br>
              <a:rPr lang="en-FI" dirty="0"/>
            </a:br>
            <a:r>
              <a:rPr lang="en-FI" sz="3000" b="0" dirty="0">
                <a:solidFill>
                  <a:srgbClr val="FF74A5"/>
                </a:solidFill>
                <a:latin typeface="CircularStd" panose="020B0604020101020102" pitchFamily="34" charset="77"/>
                <a:cs typeface="CircularStd" panose="020B0604020101020102" pitchFamily="34" charset="77"/>
              </a:rPr>
              <a:t>Email Signatures</a:t>
            </a:r>
          </a:p>
        </p:txBody>
      </p:sp>
      <p:pic>
        <p:nvPicPr>
          <p:cNvPr id="20" name="Picture 19">
            <a:extLst>
              <a:ext uri="{FF2B5EF4-FFF2-40B4-BE49-F238E27FC236}">
                <a16:creationId xmlns:a16="http://schemas.microsoft.com/office/drawing/2014/main" id="{5F57ABFD-9797-2B4B-A794-759681292E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07553" y="1871098"/>
            <a:ext cx="7413948" cy="1874579"/>
          </a:xfrm>
          <a:prstGeom prst="rect">
            <a:avLst/>
          </a:prstGeom>
        </p:spPr>
      </p:pic>
      <p:pic>
        <p:nvPicPr>
          <p:cNvPr id="5" name="Picture 4" descr="Graphical user interface, text&#10;&#10;Description automatically generated">
            <a:extLst>
              <a:ext uri="{FF2B5EF4-FFF2-40B4-BE49-F238E27FC236}">
                <a16:creationId xmlns:a16="http://schemas.microsoft.com/office/drawing/2014/main" id="{819094C3-85A3-CD45-9CA5-4DA14F6EA52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91843" y="4072706"/>
            <a:ext cx="7413948" cy="1287117"/>
          </a:xfrm>
          <a:prstGeom prst="rect">
            <a:avLst/>
          </a:prstGeom>
        </p:spPr>
      </p:pic>
    </p:spTree>
    <p:extLst>
      <p:ext uri="{BB962C8B-B14F-4D97-AF65-F5344CB8AC3E}">
        <p14:creationId xmlns:p14="http://schemas.microsoft.com/office/powerpoint/2010/main" val="3578714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1FA1-22D8-1D8B-0684-55C17C96F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90D978-B947-6197-D44B-61B3BC84757D}"/>
              </a:ext>
            </a:extLst>
          </p:cNvPr>
          <p:cNvSpPr>
            <a:spLocks noGrp="1"/>
          </p:cNvSpPr>
          <p:nvPr>
            <p:ph type="title"/>
          </p:nvPr>
        </p:nvSpPr>
        <p:spPr/>
        <p:txBody>
          <a:bodyPr>
            <a:normAutofit/>
          </a:bodyPr>
          <a:lstStyle/>
          <a:p>
            <a:r>
              <a:rPr lang="en-GB" sz="3200" dirty="0"/>
              <a:t>Educational Videos</a:t>
            </a:r>
            <a:endParaRPr lang="en-FI" sz="3200" dirty="0"/>
          </a:p>
        </p:txBody>
      </p:sp>
      <p:sp>
        <p:nvSpPr>
          <p:cNvPr id="4" name="Text Placeholder 3">
            <a:extLst>
              <a:ext uri="{FF2B5EF4-FFF2-40B4-BE49-F238E27FC236}">
                <a16:creationId xmlns:a16="http://schemas.microsoft.com/office/drawing/2014/main" id="{B44A85B6-70DF-C16B-BC0F-1DCED37B828E}"/>
              </a:ext>
            </a:extLst>
          </p:cNvPr>
          <p:cNvSpPr>
            <a:spLocks noGrp="1"/>
          </p:cNvSpPr>
          <p:nvPr>
            <p:ph type="body" sz="quarter" idx="13"/>
          </p:nvPr>
        </p:nvSpPr>
        <p:spPr/>
        <p:txBody>
          <a:bodyPr>
            <a:normAutofit/>
          </a:bodyPr>
          <a:lstStyle/>
          <a:p>
            <a:r>
              <a:rPr lang="en-FI" sz="2000" dirty="0">
                <a:solidFill>
                  <a:srgbClr val="FF7EA5"/>
                </a:solidFill>
                <a:hlinkClick r:id="rId2">
                  <a:extLst>
                    <a:ext uri="{A12FA001-AC4F-418D-AE19-62706E023703}">
                      <ahyp:hlinkClr xmlns:ahyp="http://schemas.microsoft.com/office/drawing/2018/hyperlinkcolor" val="tx"/>
                    </a:ext>
                  </a:extLst>
                </a:hlinkClick>
              </a:rPr>
              <a:t>HappySignals Learning Center</a:t>
            </a:r>
            <a:r>
              <a:rPr lang="en-GB" sz="2000" dirty="0">
                <a:cs typeface="CircularStd" panose="020B0604020101020102" pitchFamily="34" charset="77"/>
              </a:rPr>
              <a:t> contains many short videos and longer webinars about IT Experience Management which you can share.</a:t>
            </a:r>
            <a:endParaRPr lang="en-FI" sz="2000" dirty="0"/>
          </a:p>
        </p:txBody>
      </p:sp>
      <p:pic>
        <p:nvPicPr>
          <p:cNvPr id="8" name="Picture 7">
            <a:hlinkClick r:id="rId2"/>
            <a:extLst>
              <a:ext uri="{FF2B5EF4-FFF2-40B4-BE49-F238E27FC236}">
                <a16:creationId xmlns:a16="http://schemas.microsoft.com/office/drawing/2014/main" id="{06617356-7E23-F8B8-5C3F-4811134CA939}"/>
              </a:ext>
            </a:extLst>
          </p:cNvPr>
          <p:cNvPicPr>
            <a:picLocks noChangeAspect="1"/>
          </p:cNvPicPr>
          <p:nvPr/>
        </p:nvPicPr>
        <p:blipFill>
          <a:blip r:embed="rId3"/>
          <a:stretch>
            <a:fillRect/>
          </a:stretch>
        </p:blipFill>
        <p:spPr>
          <a:xfrm>
            <a:off x="3734656" y="1800298"/>
            <a:ext cx="7772400" cy="4548041"/>
          </a:xfrm>
          <a:prstGeom prst="rect">
            <a:avLst/>
          </a:prstGeom>
        </p:spPr>
      </p:pic>
    </p:spTree>
    <p:extLst>
      <p:ext uri="{BB962C8B-B14F-4D97-AF65-F5344CB8AC3E}">
        <p14:creationId xmlns:p14="http://schemas.microsoft.com/office/powerpoint/2010/main" val="871369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D11AF-9598-2F13-A9C6-030574F3315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11A5A7D-DA2C-2B72-03D4-E447AEFEDFA7}"/>
              </a:ext>
            </a:extLst>
          </p:cNvPr>
          <p:cNvSpPr>
            <a:spLocks noGrp="1"/>
          </p:cNvSpPr>
          <p:nvPr>
            <p:ph type="title"/>
          </p:nvPr>
        </p:nvSpPr>
        <p:spPr>
          <a:xfrm>
            <a:off x="309080" y="2859573"/>
            <a:ext cx="6223000" cy="3163906"/>
          </a:xfrm>
        </p:spPr>
        <p:txBody>
          <a:bodyPr/>
          <a:lstStyle/>
          <a:p>
            <a:r>
              <a:rPr lang="en-GB" sz="2400" b="0" dirty="0"/>
              <a:t>HappySignals Platform has some features that enable direct communication and increase feedback motivation with the employees.</a:t>
            </a:r>
          </a:p>
        </p:txBody>
      </p:sp>
      <p:sp>
        <p:nvSpPr>
          <p:cNvPr id="6" name="Text Placeholder 5">
            <a:extLst>
              <a:ext uri="{FF2B5EF4-FFF2-40B4-BE49-F238E27FC236}">
                <a16:creationId xmlns:a16="http://schemas.microsoft.com/office/drawing/2014/main" id="{F67E0A37-FDCE-3EFD-D9E1-60A6DA9EF39E}"/>
              </a:ext>
            </a:extLst>
          </p:cNvPr>
          <p:cNvSpPr>
            <a:spLocks noGrp="1"/>
          </p:cNvSpPr>
          <p:nvPr>
            <p:ph type="body" sz="quarter" idx="13"/>
          </p:nvPr>
        </p:nvSpPr>
        <p:spPr/>
        <p:txBody>
          <a:bodyPr/>
          <a:lstStyle/>
          <a:p>
            <a:r>
              <a:rPr lang="en-GB" sz="3200" b="1" dirty="0"/>
              <a:t>Platform Features</a:t>
            </a:r>
            <a:endParaRPr lang="en-FI" sz="3200" b="1" dirty="0"/>
          </a:p>
        </p:txBody>
      </p:sp>
    </p:spTree>
    <p:extLst>
      <p:ext uri="{BB962C8B-B14F-4D97-AF65-F5344CB8AC3E}">
        <p14:creationId xmlns:p14="http://schemas.microsoft.com/office/powerpoint/2010/main" val="2258066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3F3224-3E8D-B676-1FC3-3BD2FDAE29F4}"/>
              </a:ext>
            </a:extLst>
          </p:cNvPr>
          <p:cNvSpPr>
            <a:spLocks noGrp="1"/>
          </p:cNvSpPr>
          <p:nvPr>
            <p:ph type="title"/>
          </p:nvPr>
        </p:nvSpPr>
        <p:spPr/>
        <p:txBody>
          <a:bodyPr>
            <a:normAutofit/>
          </a:bodyPr>
          <a:lstStyle/>
          <a:p>
            <a:r>
              <a:rPr lang="en-FI" sz="3200" dirty="0"/>
              <a:t>Live Screens at the Office</a:t>
            </a:r>
          </a:p>
        </p:txBody>
      </p:sp>
      <p:pic>
        <p:nvPicPr>
          <p:cNvPr id="6" name="Picture 5">
            <a:extLst>
              <a:ext uri="{FF2B5EF4-FFF2-40B4-BE49-F238E27FC236}">
                <a16:creationId xmlns:a16="http://schemas.microsoft.com/office/drawing/2014/main" id="{B8F7D949-DD28-9DF9-87DD-4A91FB4CE862}"/>
              </a:ext>
            </a:extLst>
          </p:cNvPr>
          <p:cNvPicPr>
            <a:picLocks noChangeAspect="1"/>
          </p:cNvPicPr>
          <p:nvPr/>
        </p:nvPicPr>
        <p:blipFill>
          <a:blip r:embed="rId2"/>
          <a:stretch>
            <a:fillRect/>
          </a:stretch>
        </p:blipFill>
        <p:spPr>
          <a:xfrm>
            <a:off x="381000" y="1602340"/>
            <a:ext cx="7772400" cy="4368088"/>
          </a:xfrm>
          <a:prstGeom prst="rect">
            <a:avLst/>
          </a:prstGeom>
        </p:spPr>
      </p:pic>
      <p:sp>
        <p:nvSpPr>
          <p:cNvPr id="7" name="Parallelogram 6">
            <a:extLst>
              <a:ext uri="{FF2B5EF4-FFF2-40B4-BE49-F238E27FC236}">
                <a16:creationId xmlns:a16="http://schemas.microsoft.com/office/drawing/2014/main" id="{442E2074-BCEF-88E8-3702-AD8CD1A8BECE}"/>
              </a:ext>
            </a:extLst>
          </p:cNvPr>
          <p:cNvSpPr/>
          <p:nvPr/>
        </p:nvSpPr>
        <p:spPr>
          <a:xfrm>
            <a:off x="1373134" y="2275917"/>
            <a:ext cx="4119937" cy="3143891"/>
          </a:xfrm>
          <a:custGeom>
            <a:avLst/>
            <a:gdLst>
              <a:gd name="csX0" fmla="*/ 0 w 3385335"/>
              <a:gd name="csY0" fmla="*/ 2501757 h 2501757"/>
              <a:gd name="csX1" fmla="*/ 0 w 3385335"/>
              <a:gd name="csY1" fmla="*/ 0 h 2501757"/>
              <a:gd name="csX2" fmla="*/ 3385335 w 3385335"/>
              <a:gd name="csY2" fmla="*/ 0 h 2501757"/>
              <a:gd name="csX3" fmla="*/ 3385335 w 3385335"/>
              <a:gd name="csY3" fmla="*/ 2501757 h 2501757"/>
              <a:gd name="csX4" fmla="*/ 0 w 3385335"/>
              <a:gd name="csY4" fmla="*/ 2501757 h 2501757"/>
              <a:gd name="csX0" fmla="*/ 421241 w 3806576"/>
              <a:gd name="csY0" fmla="*/ 2707240 h 2707240"/>
              <a:gd name="csX1" fmla="*/ 0 w 3806576"/>
              <a:gd name="csY1" fmla="*/ 0 h 2707240"/>
              <a:gd name="csX2" fmla="*/ 3806576 w 3806576"/>
              <a:gd name="csY2" fmla="*/ 205483 h 2707240"/>
              <a:gd name="csX3" fmla="*/ 3806576 w 3806576"/>
              <a:gd name="csY3" fmla="*/ 2707240 h 2707240"/>
              <a:gd name="csX4" fmla="*/ 421241 w 3806576"/>
              <a:gd name="csY4" fmla="*/ 2707240 h 2707240"/>
              <a:gd name="csX0" fmla="*/ 0 w 3847672"/>
              <a:gd name="csY0" fmla="*/ 3046287 h 3046287"/>
              <a:gd name="csX1" fmla="*/ 41096 w 3847672"/>
              <a:gd name="csY1" fmla="*/ 0 h 3046287"/>
              <a:gd name="csX2" fmla="*/ 3847672 w 3847672"/>
              <a:gd name="csY2" fmla="*/ 205483 h 3046287"/>
              <a:gd name="csX3" fmla="*/ 3847672 w 3847672"/>
              <a:gd name="csY3" fmla="*/ 2707240 h 3046287"/>
              <a:gd name="csX4" fmla="*/ 0 w 3847672"/>
              <a:gd name="csY4" fmla="*/ 3046287 h 3046287"/>
              <a:gd name="csX0" fmla="*/ 0 w 4125074"/>
              <a:gd name="csY0" fmla="*/ 3046287 h 3046287"/>
              <a:gd name="csX1" fmla="*/ 41096 w 4125074"/>
              <a:gd name="csY1" fmla="*/ 0 h 3046287"/>
              <a:gd name="csX2" fmla="*/ 3847672 w 4125074"/>
              <a:gd name="csY2" fmla="*/ 205483 h 3046287"/>
              <a:gd name="csX3" fmla="*/ 4125074 w 4125074"/>
              <a:gd name="csY3" fmla="*/ 2804844 h 3046287"/>
              <a:gd name="csX4" fmla="*/ 0 w 4125074"/>
              <a:gd name="csY4" fmla="*/ 3046287 h 3046287"/>
              <a:gd name="csX0" fmla="*/ 0 w 4135348"/>
              <a:gd name="csY0" fmla="*/ 3046287 h 3046287"/>
              <a:gd name="csX1" fmla="*/ 41096 w 4135348"/>
              <a:gd name="csY1" fmla="*/ 0 h 3046287"/>
              <a:gd name="csX2" fmla="*/ 4135348 w 4135348"/>
              <a:gd name="csY2" fmla="*/ 226032 h 3046287"/>
              <a:gd name="csX3" fmla="*/ 4125074 w 4135348"/>
              <a:gd name="csY3" fmla="*/ 2804844 h 3046287"/>
              <a:gd name="csX4" fmla="*/ 0 w 4135348"/>
              <a:gd name="csY4" fmla="*/ 3046287 h 3046287"/>
              <a:gd name="csX0" fmla="*/ 0 w 4135348"/>
              <a:gd name="csY0" fmla="*/ 3046287 h 3046287"/>
              <a:gd name="csX1" fmla="*/ 41096 w 4135348"/>
              <a:gd name="csY1" fmla="*/ 0 h 3046287"/>
              <a:gd name="csX2" fmla="*/ 4135348 w 4135348"/>
              <a:gd name="csY2" fmla="*/ 226032 h 3046287"/>
              <a:gd name="csX3" fmla="*/ 4119937 w 4135348"/>
              <a:gd name="csY3" fmla="*/ 2887038 h 3046287"/>
              <a:gd name="csX4" fmla="*/ 0 w 4135348"/>
              <a:gd name="csY4" fmla="*/ 3046287 h 3046287"/>
              <a:gd name="csX0" fmla="*/ 0 w 4119937"/>
              <a:gd name="csY0" fmla="*/ 3123343 h 3123343"/>
              <a:gd name="csX1" fmla="*/ 25685 w 4119937"/>
              <a:gd name="csY1" fmla="*/ 0 h 3123343"/>
              <a:gd name="csX2" fmla="*/ 4119937 w 4119937"/>
              <a:gd name="csY2" fmla="*/ 226032 h 3123343"/>
              <a:gd name="csX3" fmla="*/ 4104526 w 4119937"/>
              <a:gd name="csY3" fmla="*/ 2887038 h 3123343"/>
              <a:gd name="csX4" fmla="*/ 0 w 4119937"/>
              <a:gd name="csY4" fmla="*/ 3123343 h 3123343"/>
              <a:gd name="csX0" fmla="*/ 0 w 4119937"/>
              <a:gd name="csY0" fmla="*/ 3143891 h 3143891"/>
              <a:gd name="csX1" fmla="*/ 25685 w 4119937"/>
              <a:gd name="csY1" fmla="*/ 0 h 3143891"/>
              <a:gd name="csX2" fmla="*/ 4119937 w 4119937"/>
              <a:gd name="csY2" fmla="*/ 246580 h 3143891"/>
              <a:gd name="csX3" fmla="*/ 4104526 w 4119937"/>
              <a:gd name="csY3" fmla="*/ 2907586 h 3143891"/>
              <a:gd name="csX4" fmla="*/ 0 w 4119937"/>
              <a:gd name="csY4" fmla="*/ 3143891 h 3143891"/>
              <a:gd name="csX0" fmla="*/ 0 w 4119937"/>
              <a:gd name="csY0" fmla="*/ 3143891 h 3143891"/>
              <a:gd name="csX1" fmla="*/ 25685 w 4119937"/>
              <a:gd name="csY1" fmla="*/ 0 h 3143891"/>
              <a:gd name="csX2" fmla="*/ 4119937 w 4119937"/>
              <a:gd name="csY2" fmla="*/ 246580 h 3143891"/>
              <a:gd name="csX3" fmla="*/ 4099389 w 4119937"/>
              <a:gd name="csY3" fmla="*/ 2917861 h 3143891"/>
              <a:gd name="csX4" fmla="*/ 0 w 4119937"/>
              <a:gd name="csY4" fmla="*/ 3143891 h 3143891"/>
            </a:gdLst>
            <a:ahLst/>
            <a:cxnLst>
              <a:cxn ang="0">
                <a:pos x="csX0" y="csY0"/>
              </a:cxn>
              <a:cxn ang="0">
                <a:pos x="csX1" y="csY1"/>
              </a:cxn>
              <a:cxn ang="0">
                <a:pos x="csX2" y="csY2"/>
              </a:cxn>
              <a:cxn ang="0">
                <a:pos x="csX3" y="csY3"/>
              </a:cxn>
              <a:cxn ang="0">
                <a:pos x="csX4" y="csY4"/>
              </a:cxn>
            </a:cxnLst>
            <a:rect l="l" t="t" r="r" b="b"/>
            <a:pathLst>
              <a:path w="4119937" h="3143891">
                <a:moveTo>
                  <a:pt x="0" y="3143891"/>
                </a:moveTo>
                <a:lnTo>
                  <a:pt x="25685" y="0"/>
                </a:lnTo>
                <a:lnTo>
                  <a:pt x="4119937" y="246580"/>
                </a:lnTo>
                <a:cubicBezTo>
                  <a:pt x="4116512" y="1106184"/>
                  <a:pt x="4102814" y="2058257"/>
                  <a:pt x="4099389" y="2917861"/>
                </a:cubicBezTo>
                <a:lnTo>
                  <a:pt x="0" y="3143891"/>
                </a:lnTo>
                <a:close/>
              </a:path>
            </a:pathLst>
          </a:cu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9" name="Picture 8">
            <a:extLst>
              <a:ext uri="{FF2B5EF4-FFF2-40B4-BE49-F238E27FC236}">
                <a16:creationId xmlns:a16="http://schemas.microsoft.com/office/drawing/2014/main" id="{912FFAC3-F28E-DF66-2FC4-F62E6DEA3357}"/>
              </a:ext>
            </a:extLst>
          </p:cNvPr>
          <p:cNvPicPr>
            <a:picLocks noChangeAspect="1"/>
          </p:cNvPicPr>
          <p:nvPr/>
        </p:nvPicPr>
        <p:blipFill>
          <a:blip r:embed="rId3"/>
          <a:stretch>
            <a:fillRect/>
          </a:stretch>
        </p:blipFill>
        <p:spPr>
          <a:xfrm>
            <a:off x="1579398" y="3168817"/>
            <a:ext cx="3987292" cy="1527168"/>
          </a:xfrm>
          <a:prstGeom prst="rect">
            <a:avLst/>
          </a:prstGeom>
          <a:ln>
            <a:noFill/>
          </a:ln>
          <a:scene3d>
            <a:camera prst="perspectiveContrastingRightFacing" fov="4500000">
              <a:rot lat="0" lon="20400000" rev="0"/>
            </a:camera>
            <a:lightRig rig="threePt" dir="t"/>
          </a:scene3d>
        </p:spPr>
      </p:pic>
      <p:pic>
        <p:nvPicPr>
          <p:cNvPr id="8" name="Picture 7">
            <a:extLst>
              <a:ext uri="{FF2B5EF4-FFF2-40B4-BE49-F238E27FC236}">
                <a16:creationId xmlns:a16="http://schemas.microsoft.com/office/drawing/2014/main" id="{BF864FEF-F689-099B-3B76-0A1AA0C64E6A}"/>
              </a:ext>
            </a:extLst>
          </p:cNvPr>
          <p:cNvPicPr>
            <a:picLocks noChangeAspect="1"/>
          </p:cNvPicPr>
          <p:nvPr/>
        </p:nvPicPr>
        <p:blipFill>
          <a:blip r:embed="rId4"/>
          <a:stretch>
            <a:fillRect/>
          </a:stretch>
        </p:blipFill>
        <p:spPr>
          <a:xfrm>
            <a:off x="1633641" y="2595587"/>
            <a:ext cx="3987292" cy="2496067"/>
          </a:xfrm>
          <a:prstGeom prst="rect">
            <a:avLst/>
          </a:prstGeom>
          <a:ln>
            <a:noFill/>
          </a:ln>
          <a:scene3d>
            <a:camera prst="perspectiveContrastingRightFacing" fov="4500000">
              <a:rot lat="0" lon="20400000" rev="0"/>
            </a:camera>
            <a:lightRig rig="threePt" dir="t"/>
          </a:scene3d>
        </p:spPr>
      </p:pic>
      <p:pic>
        <p:nvPicPr>
          <p:cNvPr id="10" name="Picture 9">
            <a:extLst>
              <a:ext uri="{FF2B5EF4-FFF2-40B4-BE49-F238E27FC236}">
                <a16:creationId xmlns:a16="http://schemas.microsoft.com/office/drawing/2014/main" id="{01E0FFF6-01E4-9612-EF7E-A5FAE396E1CE}"/>
              </a:ext>
            </a:extLst>
          </p:cNvPr>
          <p:cNvPicPr>
            <a:picLocks noChangeAspect="1"/>
          </p:cNvPicPr>
          <p:nvPr/>
        </p:nvPicPr>
        <p:blipFill rotWithShape="1">
          <a:blip r:embed="rId5"/>
          <a:srcRect l="-2094" r="-2094"/>
          <a:stretch>
            <a:fillRect/>
          </a:stretch>
        </p:blipFill>
        <p:spPr>
          <a:xfrm>
            <a:off x="1441744" y="2475216"/>
            <a:ext cx="4308529" cy="2781947"/>
          </a:xfrm>
          <a:prstGeom prst="rect">
            <a:avLst/>
          </a:prstGeom>
          <a:ln>
            <a:noFill/>
          </a:ln>
          <a:effectLst/>
          <a:scene3d>
            <a:camera prst="perspectiveContrastingLeftFacing" fov="4500000">
              <a:rot lat="0" lon="20400000" rev="0"/>
            </a:camera>
            <a:lightRig rig="threePt" dir="t">
              <a:rot lat="0" lon="0" rev="2700000"/>
            </a:lightRig>
          </a:scene3d>
          <a:sp3d/>
        </p:spPr>
      </p:pic>
      <p:sp>
        <p:nvSpPr>
          <p:cNvPr id="12" name="Rounded Rectangle 11">
            <a:extLst>
              <a:ext uri="{FF2B5EF4-FFF2-40B4-BE49-F238E27FC236}">
                <a16:creationId xmlns:a16="http://schemas.microsoft.com/office/drawing/2014/main" id="{C04B074B-06D8-B5C8-6FA3-2D62E1979CAE}"/>
              </a:ext>
            </a:extLst>
          </p:cNvPr>
          <p:cNvSpPr/>
          <p:nvPr/>
        </p:nvSpPr>
        <p:spPr>
          <a:xfrm>
            <a:off x="6894876" y="1521470"/>
            <a:ext cx="4831832" cy="4912810"/>
          </a:xfrm>
          <a:prstGeom prst="roundRect">
            <a:avLst>
              <a:gd name="adj" fmla="val 4170"/>
            </a:avLst>
          </a:prstGeom>
          <a:solidFill>
            <a:srgbClr val="FFEDF2"/>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1" name="Picture Placeholder 4">
            <a:extLst>
              <a:ext uri="{FF2B5EF4-FFF2-40B4-BE49-F238E27FC236}">
                <a16:creationId xmlns:a16="http://schemas.microsoft.com/office/drawing/2014/main" id="{720EB88F-5E8A-619F-4E6A-5263F7AC338D}"/>
              </a:ext>
            </a:extLst>
          </p:cNvPr>
          <p:cNvPicPr>
            <a:picLocks noChangeAspect="1"/>
          </p:cNvPicPr>
          <p:nvPr/>
        </p:nvPicPr>
        <p:blipFill>
          <a:blip r:embed="rId6"/>
          <a:srcRect l="1636" r="1636"/>
          <a:stretch>
            <a:fillRect/>
          </a:stretch>
        </p:blipFill>
        <p:spPr>
          <a:xfrm>
            <a:off x="7182158" y="2387824"/>
            <a:ext cx="4240263" cy="3690733"/>
          </a:xfrm>
          <a:prstGeom prst="rect">
            <a:avLst/>
          </a:prstGeom>
        </p:spPr>
      </p:pic>
      <p:sp>
        <p:nvSpPr>
          <p:cNvPr id="13" name="TextBox 12">
            <a:extLst>
              <a:ext uri="{FF2B5EF4-FFF2-40B4-BE49-F238E27FC236}">
                <a16:creationId xmlns:a16="http://schemas.microsoft.com/office/drawing/2014/main" id="{1B97C431-B287-5DF7-B1F5-225DB25818BC}"/>
              </a:ext>
            </a:extLst>
          </p:cNvPr>
          <p:cNvSpPr txBox="1"/>
          <p:nvPr/>
        </p:nvSpPr>
        <p:spPr>
          <a:xfrm>
            <a:off x="7156032" y="1752390"/>
            <a:ext cx="3331361" cy="400110"/>
          </a:xfrm>
          <a:prstGeom prst="rect">
            <a:avLst/>
          </a:prstGeom>
          <a:noFill/>
        </p:spPr>
        <p:txBody>
          <a:bodyPr wrap="none" rtlCol="0">
            <a:spAutoFit/>
          </a:bodyPr>
          <a:lstStyle/>
          <a:p>
            <a:r>
              <a:rPr lang="en-FI" sz="2000" b="1" dirty="0"/>
              <a:t>Self-service configuration</a:t>
            </a:r>
          </a:p>
        </p:txBody>
      </p:sp>
      <p:sp>
        <p:nvSpPr>
          <p:cNvPr id="3" name="TextBox 2">
            <a:extLst>
              <a:ext uri="{FF2B5EF4-FFF2-40B4-BE49-F238E27FC236}">
                <a16:creationId xmlns:a16="http://schemas.microsoft.com/office/drawing/2014/main" id="{BD7EDCA5-D353-3ED7-16BE-718D1888C97E}"/>
              </a:ext>
            </a:extLst>
          </p:cNvPr>
          <p:cNvSpPr txBox="1"/>
          <p:nvPr/>
        </p:nvSpPr>
        <p:spPr>
          <a:xfrm>
            <a:off x="384113" y="6017076"/>
            <a:ext cx="6097978" cy="369332"/>
          </a:xfrm>
          <a:prstGeom prst="rect">
            <a:avLst/>
          </a:prstGeom>
          <a:noFill/>
        </p:spPr>
        <p:txBody>
          <a:bodyPr wrap="square">
            <a:spAutoFit/>
          </a:bodyPr>
          <a:lstStyle/>
          <a:p>
            <a:r>
              <a:rPr lang="en-FI" dirty="0">
                <a:solidFill>
                  <a:srgbClr val="FF7EA5"/>
                </a:solidFill>
                <a:hlinkClick r:id="rId7">
                  <a:extLst>
                    <a:ext uri="{A12FA001-AC4F-418D-AE19-62706E023703}">
                      <ahyp:hlinkClr xmlns:ahyp="http://schemas.microsoft.com/office/drawing/2018/hyperlinkcolor" val="tx"/>
                    </a:ext>
                  </a:extLst>
                </a:hlinkClick>
              </a:rPr>
              <a:t>https://support.happysignals.com/help/edit-livescreen</a:t>
            </a:r>
            <a:r>
              <a:rPr lang="en-FI" dirty="0">
                <a:solidFill>
                  <a:srgbClr val="FF7EA5"/>
                </a:solidFill>
              </a:rPr>
              <a:t> </a:t>
            </a:r>
          </a:p>
        </p:txBody>
      </p:sp>
    </p:spTree>
    <p:extLst>
      <p:ext uri="{BB962C8B-B14F-4D97-AF65-F5344CB8AC3E}">
        <p14:creationId xmlns:p14="http://schemas.microsoft.com/office/powerpoint/2010/main" val="122198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 presetClass="exit" presetSubtype="0" fill="hold" nodeType="afterEffect">
                                  <p:stCondLst>
                                    <p:cond delay="4000"/>
                                  </p:stCondLst>
                                  <p:childTnLst>
                                    <p:set>
                                      <p:cBhvr>
                                        <p:cTn id="10" dur="1" fill="hold">
                                          <p:stCondLst>
                                            <p:cond delay="0"/>
                                          </p:stCondLst>
                                        </p:cTn>
                                        <p:tgtEl>
                                          <p:spTgt spid="10"/>
                                        </p:tgtEl>
                                        <p:attrNameLst>
                                          <p:attrName>style.visibility</p:attrName>
                                        </p:attrNameLst>
                                      </p:cBhvr>
                                      <p:to>
                                        <p:strVal val="hidden"/>
                                      </p:to>
                                    </p:set>
                                  </p:childTnLst>
                                </p:cTn>
                              </p:par>
                            </p:childTnLst>
                          </p:cTn>
                        </p:par>
                        <p:par>
                          <p:cTn id="11" fill="hold">
                            <p:stCondLst>
                              <p:cond delay="4500"/>
                            </p:stCondLst>
                            <p:childTnLst>
                              <p:par>
                                <p:cTn id="12" presetID="10"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5000"/>
                            </p:stCondLst>
                            <p:childTnLst>
                              <p:par>
                                <p:cTn id="16" presetID="1" presetClass="exit" presetSubtype="0" fill="hold" nodeType="afterEffect">
                                  <p:stCondLst>
                                    <p:cond delay="4000"/>
                                  </p:stCondLst>
                                  <p:childTnLst>
                                    <p:set>
                                      <p:cBhvr>
                                        <p:cTn id="17" dur="1" fill="hold">
                                          <p:stCondLst>
                                            <p:cond delay="0"/>
                                          </p:stCondLst>
                                        </p:cTn>
                                        <p:tgtEl>
                                          <p:spTgt spid="9"/>
                                        </p:tgtEl>
                                        <p:attrNameLst>
                                          <p:attrName>style.visibility</p:attrName>
                                        </p:attrNameLst>
                                      </p:cBhvr>
                                      <p:to>
                                        <p:strVal val="hidden"/>
                                      </p:to>
                                    </p:set>
                                  </p:childTnLst>
                                </p:cTn>
                              </p:par>
                            </p:childTnLst>
                          </p:cTn>
                        </p:par>
                        <p:par>
                          <p:cTn id="18" fill="hold">
                            <p:stCondLst>
                              <p:cond delay="90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9500"/>
                            </p:stCondLst>
                            <p:childTnLst>
                              <p:par>
                                <p:cTn id="23" presetID="1" presetClass="exit" presetSubtype="0" fill="hold" nodeType="afterEffect">
                                  <p:stCondLst>
                                    <p:cond delay="4000"/>
                                  </p:stCondLst>
                                  <p:childTnLst>
                                    <p:set>
                                      <p:cBhvr>
                                        <p:cTn id="24" dur="1" fill="hold">
                                          <p:stCondLst>
                                            <p:cond delay="0"/>
                                          </p:stCondLst>
                                        </p:cTn>
                                        <p:tgtEl>
                                          <p:spTgt spid="8"/>
                                        </p:tgtEl>
                                        <p:attrNameLst>
                                          <p:attrName>style.visibility</p:attrName>
                                        </p:attrNameLst>
                                      </p:cBhvr>
                                      <p:to>
                                        <p:strVal val="hidden"/>
                                      </p:to>
                                    </p:set>
                                  </p:childTnLst>
                                </p:cTn>
                              </p:par>
                            </p:childTnLst>
                          </p:cTn>
                        </p:par>
                        <p:par>
                          <p:cTn id="25" fill="hold">
                            <p:stCondLst>
                              <p:cond delay="13500"/>
                            </p:stCondLst>
                            <p:childTnLst>
                              <p:par>
                                <p:cTn id="26" presetID="10" presetClass="entr" presetSubtype="0"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14000"/>
                            </p:stCondLst>
                            <p:childTnLst>
                              <p:par>
                                <p:cTn id="30" presetID="1" presetClass="exit" presetSubtype="0" fill="hold" nodeType="afterEffect">
                                  <p:stCondLst>
                                    <p:cond delay="4000"/>
                                  </p:stCondLst>
                                  <p:childTnLst>
                                    <p:set>
                                      <p:cBhvr>
                                        <p:cTn id="31" dur="1" fill="hold">
                                          <p:stCondLst>
                                            <p:cond delay="0"/>
                                          </p:stCondLst>
                                        </p:cTn>
                                        <p:tgtEl>
                                          <p:spTgt spid="10"/>
                                        </p:tgtEl>
                                        <p:attrNameLst>
                                          <p:attrName>style.visibility</p:attrName>
                                        </p:attrNameLst>
                                      </p:cBhvr>
                                      <p:to>
                                        <p:strVal val="hidden"/>
                                      </p:to>
                                    </p:set>
                                  </p:childTnLst>
                                </p:cTn>
                              </p:par>
                            </p:childTnLst>
                          </p:cTn>
                        </p:par>
                        <p:par>
                          <p:cTn id="32" fill="hold">
                            <p:stCondLst>
                              <p:cond delay="18000"/>
                            </p:stCondLst>
                            <p:childTnLst>
                              <p:par>
                                <p:cTn id="33" presetID="10" presetClass="entr" presetSubtype="0" fill="hold"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p:stCondLst>
                              <p:cond delay="18500"/>
                            </p:stCondLst>
                            <p:childTnLst>
                              <p:par>
                                <p:cTn id="37" presetID="1" presetClass="exit" presetSubtype="0" fill="hold" nodeType="afterEffect">
                                  <p:stCondLst>
                                    <p:cond delay="4000"/>
                                  </p:stCondLst>
                                  <p:childTnLst>
                                    <p:set>
                                      <p:cBhvr>
                                        <p:cTn id="38" dur="1" fill="hold">
                                          <p:stCondLst>
                                            <p:cond delay="0"/>
                                          </p:stCondLst>
                                        </p:cTn>
                                        <p:tgtEl>
                                          <p:spTgt spid="9"/>
                                        </p:tgtEl>
                                        <p:attrNameLst>
                                          <p:attrName>style.visibility</p:attrName>
                                        </p:attrNameLst>
                                      </p:cBhvr>
                                      <p:to>
                                        <p:strVal val="hidden"/>
                                      </p:to>
                                    </p:set>
                                  </p:childTnLst>
                                </p:cTn>
                              </p:par>
                            </p:childTnLst>
                          </p:cTn>
                        </p:par>
                        <p:par>
                          <p:cTn id="39" fill="hold">
                            <p:stCondLst>
                              <p:cond delay="22500"/>
                            </p:stCondLst>
                            <p:childTnLst>
                              <p:par>
                                <p:cTn id="40" presetID="10" presetClass="entr" presetSubtype="0" fill="hold"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par>
                          <p:cTn id="43" fill="hold">
                            <p:stCondLst>
                              <p:cond delay="23000"/>
                            </p:stCondLst>
                            <p:childTnLst>
                              <p:par>
                                <p:cTn id="44" presetID="1" presetClass="exit" presetSubtype="0" fill="hold" nodeType="afterEffect">
                                  <p:stCondLst>
                                    <p:cond delay="4000"/>
                                  </p:stCondLst>
                                  <p:childTnLst>
                                    <p:set>
                                      <p:cBhvr>
                                        <p:cTn id="45" dur="1" fill="hold">
                                          <p:stCondLst>
                                            <p:cond delay="0"/>
                                          </p:stCondLst>
                                        </p:cTn>
                                        <p:tgtEl>
                                          <p:spTgt spid="8"/>
                                        </p:tgtEl>
                                        <p:attrNameLst>
                                          <p:attrName>style.visibility</p:attrName>
                                        </p:attrNameLst>
                                      </p:cBhvr>
                                      <p:to>
                                        <p:strVal val="hidden"/>
                                      </p:to>
                                    </p:set>
                                  </p:childTnLst>
                                </p:cTn>
                              </p:par>
                            </p:childTnLst>
                          </p:cTn>
                        </p:par>
                        <p:par>
                          <p:cTn id="46" fill="hold">
                            <p:stCondLst>
                              <p:cond delay="27000"/>
                            </p:stCondLst>
                            <p:childTnLst>
                              <p:par>
                                <p:cTn id="47" presetID="10" presetClass="entr" presetSubtype="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ED1C2-9122-0EC1-DF5E-9E2D075CBA4E}"/>
              </a:ext>
            </a:extLst>
          </p:cNvPr>
          <p:cNvSpPr>
            <a:spLocks noGrp="1"/>
          </p:cNvSpPr>
          <p:nvPr>
            <p:ph type="title"/>
          </p:nvPr>
        </p:nvSpPr>
        <p:spPr/>
        <p:txBody>
          <a:bodyPr>
            <a:normAutofit fontScale="90000"/>
          </a:bodyPr>
          <a:lstStyle/>
          <a:p>
            <a:r>
              <a:rPr lang="en-FI" sz="3200" dirty="0"/>
              <a:t>Thank You Message</a:t>
            </a:r>
            <a:br>
              <a:rPr lang="en-FI" sz="3200" dirty="0"/>
            </a:br>
            <a:endParaRPr lang="en-FI" sz="3200" dirty="0"/>
          </a:p>
        </p:txBody>
      </p:sp>
      <p:sp>
        <p:nvSpPr>
          <p:cNvPr id="7" name="Text Placeholder 6">
            <a:extLst>
              <a:ext uri="{FF2B5EF4-FFF2-40B4-BE49-F238E27FC236}">
                <a16:creationId xmlns:a16="http://schemas.microsoft.com/office/drawing/2014/main" id="{22138CEF-1296-CA34-E62F-06A0C77C1648}"/>
              </a:ext>
            </a:extLst>
          </p:cNvPr>
          <p:cNvSpPr>
            <a:spLocks noGrp="1"/>
          </p:cNvSpPr>
          <p:nvPr>
            <p:ph type="body" sz="quarter" idx="14"/>
          </p:nvPr>
        </p:nvSpPr>
        <p:spPr/>
        <p:txBody>
          <a:bodyPr vert="horz" lIns="0" tIns="0" rIns="0" bIns="0" rtlCol="0" anchor="t">
            <a:normAutofit/>
          </a:bodyPr>
          <a:lstStyle/>
          <a:p>
            <a:r>
              <a:rPr lang="en-FI" sz="2000" b="1" dirty="0">
                <a:latin typeface="Arial"/>
                <a:cs typeface="Arial"/>
              </a:rPr>
              <a:t>Easily </a:t>
            </a:r>
            <a:r>
              <a:rPr lang="en-FI" sz="2000" b="1">
                <a:latin typeface="Arial"/>
                <a:cs typeface="Arial"/>
              </a:rPr>
              <a:t>configure</a:t>
            </a:r>
            <a:r>
              <a:rPr lang="en-FI" sz="2000" b="1" dirty="0">
                <a:latin typeface="Arial"/>
                <a:cs typeface="Arial"/>
              </a:rPr>
              <a:t> a personal message </a:t>
            </a:r>
            <a:r>
              <a:rPr lang="en-FI" sz="2000" dirty="0">
                <a:latin typeface="Arial"/>
                <a:cs typeface="Arial"/>
              </a:rPr>
              <a:t>to display after the user has submitted the feedback.</a:t>
            </a:r>
          </a:p>
        </p:txBody>
      </p:sp>
      <p:pic>
        <p:nvPicPr>
          <p:cNvPr id="5" name="Picture 4">
            <a:extLst>
              <a:ext uri="{FF2B5EF4-FFF2-40B4-BE49-F238E27FC236}">
                <a16:creationId xmlns:a16="http://schemas.microsoft.com/office/drawing/2014/main" id="{860BA2E5-244A-1546-CB1D-D522A717EA91}"/>
              </a:ext>
            </a:extLst>
          </p:cNvPr>
          <p:cNvPicPr>
            <a:picLocks noChangeAspect="1"/>
          </p:cNvPicPr>
          <p:nvPr/>
        </p:nvPicPr>
        <p:blipFill>
          <a:blip r:embed="rId2"/>
          <a:srcRect l="38049" t="66086" r="1954" b="3152"/>
          <a:stretch>
            <a:fillRect/>
          </a:stretch>
        </p:blipFill>
        <p:spPr>
          <a:xfrm>
            <a:off x="2081463" y="3173917"/>
            <a:ext cx="8746958" cy="2695756"/>
          </a:xfrm>
          <a:prstGeom prst="rect">
            <a:avLst/>
          </a:prstGeom>
          <a:ln>
            <a:solidFill>
              <a:schemeClr val="bg1">
                <a:lumMod val="85000"/>
              </a:schemeClr>
            </a:solidFill>
          </a:ln>
        </p:spPr>
      </p:pic>
      <p:pic>
        <p:nvPicPr>
          <p:cNvPr id="10" name="Picture 9">
            <a:extLst>
              <a:ext uri="{FF2B5EF4-FFF2-40B4-BE49-F238E27FC236}">
                <a16:creationId xmlns:a16="http://schemas.microsoft.com/office/drawing/2014/main" id="{91AED18F-255B-BE22-F699-D5092A2B334F}"/>
              </a:ext>
            </a:extLst>
          </p:cNvPr>
          <p:cNvPicPr>
            <a:picLocks noChangeAspect="1"/>
          </p:cNvPicPr>
          <p:nvPr/>
        </p:nvPicPr>
        <p:blipFill>
          <a:blip r:embed="rId2"/>
          <a:srcRect l="36137" t="14128" r="1359" b="59598"/>
          <a:stretch>
            <a:fillRect/>
          </a:stretch>
        </p:blipFill>
        <p:spPr>
          <a:xfrm>
            <a:off x="3573379" y="962525"/>
            <a:ext cx="8237622" cy="2081463"/>
          </a:xfrm>
          <a:prstGeom prst="rect">
            <a:avLst/>
          </a:prstGeom>
          <a:ln>
            <a:solidFill>
              <a:schemeClr val="bg1">
                <a:lumMod val="85000"/>
              </a:schemeClr>
            </a:solidFill>
          </a:ln>
        </p:spPr>
      </p:pic>
      <p:cxnSp>
        <p:nvCxnSpPr>
          <p:cNvPr id="9" name="Straight Arrow Connector 8">
            <a:extLst>
              <a:ext uri="{FF2B5EF4-FFF2-40B4-BE49-F238E27FC236}">
                <a16:creationId xmlns:a16="http://schemas.microsoft.com/office/drawing/2014/main" id="{230ECDE1-C668-89B0-93B1-B7A592EBA0A2}"/>
              </a:ext>
            </a:extLst>
          </p:cNvPr>
          <p:cNvCxnSpPr>
            <a:cxnSpLocks/>
          </p:cNvCxnSpPr>
          <p:nvPr/>
        </p:nvCxnSpPr>
        <p:spPr>
          <a:xfrm flipH="1">
            <a:off x="7189508" y="2887384"/>
            <a:ext cx="282103" cy="996159"/>
          </a:xfrm>
          <a:prstGeom prst="straightConnector1">
            <a:avLst/>
          </a:prstGeom>
          <a:ln w="38100">
            <a:solidFill>
              <a:srgbClr val="FF7EA5"/>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F6525F7D-C0B2-5A1E-C285-7F436DC6B5ED}"/>
              </a:ext>
            </a:extLst>
          </p:cNvPr>
          <p:cNvSpPr txBox="1"/>
          <p:nvPr/>
        </p:nvSpPr>
        <p:spPr>
          <a:xfrm>
            <a:off x="3573379" y="5975852"/>
            <a:ext cx="7255042" cy="369332"/>
          </a:xfrm>
          <a:prstGeom prst="rect">
            <a:avLst/>
          </a:prstGeom>
          <a:noFill/>
        </p:spPr>
        <p:txBody>
          <a:bodyPr wrap="square">
            <a:spAutoFit/>
          </a:bodyPr>
          <a:lstStyle/>
          <a:p>
            <a:r>
              <a:rPr lang="en-GB" dirty="0">
                <a:solidFill>
                  <a:srgbClr val="FF7EA5"/>
                </a:solidFill>
                <a:hlinkClick r:id="rId3">
                  <a:extLst>
                    <a:ext uri="{A12FA001-AC4F-418D-AE19-62706E023703}">
                      <ahyp:hlinkClr xmlns:ahyp="http://schemas.microsoft.com/office/drawing/2018/hyperlinkcolor" val="tx"/>
                    </a:ext>
                  </a:extLst>
                </a:hlinkClick>
              </a:rPr>
              <a:t>https://support.happysignals.com/help/custom-thank-you-pages</a:t>
            </a:r>
            <a:r>
              <a:rPr lang="en-GB" dirty="0">
                <a:solidFill>
                  <a:srgbClr val="FF7EA5"/>
                </a:solidFill>
              </a:rPr>
              <a:t> </a:t>
            </a:r>
            <a:endParaRPr lang="en-FI" dirty="0">
              <a:solidFill>
                <a:srgbClr val="FF7EA5"/>
              </a:solidFill>
            </a:endParaRPr>
          </a:p>
        </p:txBody>
      </p:sp>
    </p:spTree>
    <p:extLst>
      <p:ext uri="{BB962C8B-B14F-4D97-AF65-F5344CB8AC3E}">
        <p14:creationId xmlns:p14="http://schemas.microsoft.com/office/powerpoint/2010/main" val="2491610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7CD61-230F-8884-9DBF-7ABFE31E15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06BA1DB-00D6-DD48-5F2D-B83B78D74A9B}"/>
              </a:ext>
            </a:extLst>
          </p:cNvPr>
          <p:cNvSpPr>
            <a:spLocks noGrp="1"/>
          </p:cNvSpPr>
          <p:nvPr>
            <p:ph type="title"/>
          </p:nvPr>
        </p:nvSpPr>
        <p:spPr>
          <a:xfrm>
            <a:off x="309080" y="2791325"/>
            <a:ext cx="6223000" cy="3015585"/>
          </a:xfrm>
        </p:spPr>
        <p:txBody>
          <a:bodyPr/>
          <a:lstStyle/>
          <a:p>
            <a:r>
              <a:rPr lang="en-GB" sz="2400" b="0" dirty="0"/>
              <a:t>Our experience shows that just a few minor adjustments to your resolution email templates can remarkably increase your response rates. </a:t>
            </a:r>
          </a:p>
        </p:txBody>
      </p:sp>
      <p:sp>
        <p:nvSpPr>
          <p:cNvPr id="6" name="Text Placeholder 5">
            <a:extLst>
              <a:ext uri="{FF2B5EF4-FFF2-40B4-BE49-F238E27FC236}">
                <a16:creationId xmlns:a16="http://schemas.microsoft.com/office/drawing/2014/main" id="{C265656C-B892-918E-B6DE-5224CA5C4E10}"/>
              </a:ext>
            </a:extLst>
          </p:cNvPr>
          <p:cNvSpPr>
            <a:spLocks noGrp="1"/>
          </p:cNvSpPr>
          <p:nvPr>
            <p:ph type="body" sz="quarter" idx="13"/>
          </p:nvPr>
        </p:nvSpPr>
        <p:spPr>
          <a:xfrm>
            <a:off x="309080" y="2236438"/>
            <a:ext cx="6223000" cy="554888"/>
          </a:xfrm>
        </p:spPr>
        <p:txBody>
          <a:bodyPr/>
          <a:lstStyle/>
          <a:p>
            <a:r>
              <a:rPr lang="en-GB" sz="3200" b="1" dirty="0"/>
              <a:t>Resolution Emails</a:t>
            </a:r>
            <a:endParaRPr lang="en-FI" sz="3200" b="1" dirty="0"/>
          </a:p>
        </p:txBody>
      </p:sp>
    </p:spTree>
    <p:extLst>
      <p:ext uri="{BB962C8B-B14F-4D97-AF65-F5344CB8AC3E}">
        <p14:creationId xmlns:p14="http://schemas.microsoft.com/office/powerpoint/2010/main" val="1701573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B7C8A-AFB5-500C-7CA0-B3CBEAE05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5A4365-6382-6C92-AD7E-2884F90C7F2D}"/>
              </a:ext>
            </a:extLst>
          </p:cNvPr>
          <p:cNvSpPr>
            <a:spLocks noGrp="1"/>
          </p:cNvSpPr>
          <p:nvPr>
            <p:ph type="title"/>
          </p:nvPr>
        </p:nvSpPr>
        <p:spPr/>
        <p:txBody>
          <a:bodyPr>
            <a:normAutofit fontScale="90000"/>
          </a:bodyPr>
          <a:lstStyle/>
          <a:p>
            <a:r>
              <a:rPr lang="en-GB" sz="3200" dirty="0"/>
              <a:t>Example Narrative for Introducing Experience Management </a:t>
            </a:r>
            <a:endParaRPr lang="en-FI" sz="3200" dirty="0"/>
          </a:p>
        </p:txBody>
      </p:sp>
      <p:sp>
        <p:nvSpPr>
          <p:cNvPr id="3" name="Content Placeholder 2">
            <a:extLst>
              <a:ext uri="{FF2B5EF4-FFF2-40B4-BE49-F238E27FC236}">
                <a16:creationId xmlns:a16="http://schemas.microsoft.com/office/drawing/2014/main" id="{C0C3B10D-923F-6EDB-54CC-955BAB81C0ED}"/>
              </a:ext>
            </a:extLst>
          </p:cNvPr>
          <p:cNvSpPr>
            <a:spLocks noGrp="1"/>
          </p:cNvSpPr>
          <p:nvPr>
            <p:ph idx="1"/>
          </p:nvPr>
        </p:nvSpPr>
        <p:spPr>
          <a:xfrm>
            <a:off x="3575304" y="1715553"/>
            <a:ext cx="8065316" cy="4510355"/>
          </a:xfrm>
        </p:spPr>
        <p:txBody>
          <a:bodyPr>
            <a:noAutofit/>
          </a:bodyPr>
          <a:lstStyle/>
          <a:p>
            <a:pPr marL="285750" indent="-285750">
              <a:spcBef>
                <a:spcPts val="500"/>
              </a:spcBef>
              <a:buClr>
                <a:srgbClr val="FF74A5"/>
              </a:buClr>
              <a:buFont typeface="Arial" panose="020B0604020202020204" pitchFamily="34" charset="0"/>
              <a:buChar char="•"/>
            </a:pPr>
            <a:r>
              <a:rPr lang="en-GB" sz="1600" b="1" dirty="0">
                <a:cs typeface="Arial" panose="020B0604020202020204" pitchFamily="34" charset="0"/>
              </a:rPr>
              <a:t>Adding logos or images to your email </a:t>
            </a:r>
            <a:r>
              <a:rPr lang="en-GB" sz="1600" dirty="0">
                <a:cs typeface="Arial" panose="020B0604020202020204" pitchFamily="34" charset="0"/>
              </a:rPr>
              <a:t>is a nice touch to your brand visibility; however, keep in mind that the positioning of the logo or image should not be the </a:t>
            </a:r>
            <a:r>
              <a:rPr lang="en-GB" sz="1600" dirty="0" err="1">
                <a:cs typeface="Arial" panose="020B0604020202020204" pitchFamily="34" charset="0"/>
              </a:rPr>
              <a:t>center</a:t>
            </a:r>
            <a:r>
              <a:rPr lang="en-GB" sz="1600" dirty="0">
                <a:cs typeface="Arial" panose="020B0604020202020204" pitchFamily="34" charset="0"/>
              </a:rPr>
              <a:t> point of the email. In some cases, the logo pushes the content and rating scale down on the screen. As a result, employees don't see the rating scale and don't take part in the rating, and rather ignore the resolution email. </a:t>
            </a:r>
            <a:br>
              <a:rPr lang="en-GB" sz="1600" dirty="0">
                <a:cs typeface="Arial" panose="020B0604020202020204" pitchFamily="34" charset="0"/>
              </a:rPr>
            </a:br>
            <a:br>
              <a:rPr lang="en-GB" sz="1600" dirty="0">
                <a:cs typeface="Arial" panose="020B0604020202020204" pitchFamily="34" charset="0"/>
              </a:rPr>
            </a:br>
            <a:r>
              <a:rPr lang="en-GB" sz="1600" dirty="0">
                <a:cs typeface="Arial" panose="020B0604020202020204" pitchFamily="34" charset="0"/>
              </a:rPr>
              <a:t>Make sure when adding images that the rating scale is standing out on the first view when opening email on laptops and phones.  </a:t>
            </a:r>
            <a:br>
              <a:rPr lang="en-GB" sz="1600" dirty="0">
                <a:cs typeface="Arial" panose="020B0604020202020204" pitchFamily="34" charset="0"/>
              </a:rPr>
            </a:br>
            <a:endParaRPr lang="en-GB" sz="1600" dirty="0">
              <a:cs typeface="Arial" panose="020B0604020202020204" pitchFamily="34" charset="0"/>
            </a:endParaRPr>
          </a:p>
          <a:p>
            <a:pPr marL="285750" indent="-285750">
              <a:spcBef>
                <a:spcPts val="500"/>
              </a:spcBef>
              <a:buClr>
                <a:srgbClr val="FF74A5"/>
              </a:buClr>
              <a:buFont typeface="Arial" panose="020B0604020202020204" pitchFamily="34" charset="0"/>
              <a:buChar char="•"/>
            </a:pPr>
            <a:r>
              <a:rPr lang="en-GB" sz="1600" b="1" dirty="0">
                <a:cs typeface="Arial" panose="020B0604020202020204" pitchFamily="34" charset="0"/>
              </a:rPr>
              <a:t>Incident &amp; Request numbers / Subject line: </a:t>
            </a:r>
            <a:br>
              <a:rPr lang="en-GB" sz="1600" b="1" dirty="0">
                <a:cs typeface="Arial" panose="020B0604020202020204" pitchFamily="34" charset="0"/>
              </a:rPr>
            </a:br>
            <a:r>
              <a:rPr lang="en-GB" sz="1600" dirty="0">
                <a:cs typeface="Arial" panose="020B0604020202020204" pitchFamily="34" charset="0"/>
              </a:rPr>
              <a:t>From our experience, end-users feel immediately discouraged when receiving emails with a long incident or request number (</a:t>
            </a:r>
            <a:r>
              <a:rPr lang="en-GB" sz="1600" dirty="0" err="1">
                <a:cs typeface="Arial" panose="020B0604020202020204" pitchFamily="34" charset="0"/>
              </a:rPr>
              <a:t>eg.</a:t>
            </a:r>
            <a:r>
              <a:rPr lang="en-GB" sz="1600" dirty="0">
                <a:cs typeface="Arial" panose="020B0604020202020204" pitchFamily="34" charset="0"/>
              </a:rPr>
              <a:t> INC543057699834). They might simply delete or archive the email immediately. </a:t>
            </a:r>
            <a:br>
              <a:rPr lang="en-GB" sz="1600" dirty="0">
                <a:cs typeface="Arial" panose="020B0604020202020204" pitchFamily="34" charset="0"/>
              </a:rPr>
            </a:br>
            <a:br>
              <a:rPr lang="en-GB" sz="1600" dirty="0">
                <a:cs typeface="Arial" panose="020B0604020202020204" pitchFamily="34" charset="0"/>
              </a:rPr>
            </a:br>
            <a:r>
              <a:rPr lang="en-GB" sz="1600" dirty="0">
                <a:cs typeface="Arial" panose="020B0604020202020204" pitchFamily="34" charset="0"/>
              </a:rPr>
              <a:t>Rephrasing your subject line to a more actionable wording leads end-users to think they need to complete an action in order for their incident to be solved and request completed! Removing the numbers and making it a little more personal, helps to make the email more receptive and approachable!</a:t>
            </a:r>
            <a:br>
              <a:rPr lang="en-GB" sz="1600" dirty="0">
                <a:cs typeface="Arial" panose="020B0604020202020204" pitchFamily="34" charset="0"/>
              </a:rPr>
            </a:br>
            <a:br>
              <a:rPr lang="en-GB" sz="1600" dirty="0">
                <a:cs typeface="Arial" panose="020B0604020202020204" pitchFamily="34" charset="0"/>
              </a:rPr>
            </a:br>
            <a:r>
              <a:rPr lang="en-GB" sz="1600" dirty="0">
                <a:cs typeface="Arial" panose="020B0604020202020204" pitchFamily="34" charset="0"/>
              </a:rPr>
              <a:t>Consider changing the subject line to "Close your case by rating your service experience". Of course, we understand that this is not always possible.</a:t>
            </a:r>
          </a:p>
          <a:p>
            <a:endParaRPr lang="en-FI" sz="1600" dirty="0">
              <a:cs typeface="Arial" panose="020B0604020202020204" pitchFamily="34" charset="0"/>
            </a:endParaRPr>
          </a:p>
        </p:txBody>
      </p:sp>
      <p:sp>
        <p:nvSpPr>
          <p:cNvPr id="4" name="Text Placeholder 3">
            <a:extLst>
              <a:ext uri="{FF2B5EF4-FFF2-40B4-BE49-F238E27FC236}">
                <a16:creationId xmlns:a16="http://schemas.microsoft.com/office/drawing/2014/main" id="{707A9E73-CC5A-F2F1-947A-932E8EEBD4B2}"/>
              </a:ext>
            </a:extLst>
          </p:cNvPr>
          <p:cNvSpPr>
            <a:spLocks noGrp="1"/>
          </p:cNvSpPr>
          <p:nvPr>
            <p:ph type="body" sz="quarter" idx="13"/>
          </p:nvPr>
        </p:nvSpPr>
        <p:spPr/>
        <p:txBody>
          <a:bodyPr/>
          <a:lstStyle/>
          <a:p>
            <a:pPr>
              <a:lnSpc>
                <a:spcPct val="100000"/>
              </a:lnSpc>
            </a:pPr>
            <a:r>
              <a:rPr lang="en-GB" b="1" dirty="0"/>
              <a:t>These tips and suggestions are meant to be food for thought. </a:t>
            </a:r>
          </a:p>
        </p:txBody>
      </p:sp>
    </p:spTree>
    <p:extLst>
      <p:ext uri="{BB962C8B-B14F-4D97-AF65-F5344CB8AC3E}">
        <p14:creationId xmlns:p14="http://schemas.microsoft.com/office/powerpoint/2010/main" val="3949247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0BF0C-E909-1890-1213-075158E13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D949F-2394-E7ED-1340-DEB627EE399B}"/>
              </a:ext>
            </a:extLst>
          </p:cNvPr>
          <p:cNvSpPr>
            <a:spLocks noGrp="1"/>
          </p:cNvSpPr>
          <p:nvPr>
            <p:ph type="title"/>
          </p:nvPr>
        </p:nvSpPr>
        <p:spPr/>
        <p:txBody>
          <a:bodyPr>
            <a:normAutofit fontScale="90000"/>
          </a:bodyPr>
          <a:lstStyle/>
          <a:p>
            <a:r>
              <a:rPr lang="en-GB" sz="3200" dirty="0"/>
              <a:t>Example Narrative for Introducing Experience Management </a:t>
            </a:r>
            <a:endParaRPr lang="en-FI" sz="3200" dirty="0"/>
          </a:p>
        </p:txBody>
      </p:sp>
      <p:sp>
        <p:nvSpPr>
          <p:cNvPr id="3" name="Content Placeholder 2">
            <a:extLst>
              <a:ext uri="{FF2B5EF4-FFF2-40B4-BE49-F238E27FC236}">
                <a16:creationId xmlns:a16="http://schemas.microsoft.com/office/drawing/2014/main" id="{61979667-9613-6C04-4D70-FB3D87AD398D}"/>
              </a:ext>
            </a:extLst>
          </p:cNvPr>
          <p:cNvSpPr>
            <a:spLocks noGrp="1"/>
          </p:cNvSpPr>
          <p:nvPr>
            <p:ph idx="1"/>
          </p:nvPr>
        </p:nvSpPr>
        <p:spPr/>
        <p:txBody>
          <a:bodyPr>
            <a:noAutofit/>
          </a:bodyPr>
          <a:lstStyle/>
          <a:p>
            <a:pPr marL="285750" indent="-285750">
              <a:spcBef>
                <a:spcPts val="500"/>
              </a:spcBef>
              <a:buClr>
                <a:srgbClr val="FF74A5"/>
              </a:buClr>
              <a:buFont typeface="Arial" panose="020B0604020202020204" pitchFamily="34" charset="0"/>
              <a:buChar char="•"/>
            </a:pPr>
            <a:r>
              <a:rPr lang="en-GB" sz="1600" b="1" dirty="0">
                <a:cs typeface="Arial" panose="020B0604020202020204" pitchFamily="34" charset="0"/>
              </a:rPr>
              <a:t>Incident &amp; Request numbers / Subject line: </a:t>
            </a:r>
            <a:br>
              <a:rPr lang="en-GB" sz="1600" b="1" dirty="0">
                <a:cs typeface="Arial" panose="020B0604020202020204" pitchFamily="34" charset="0"/>
              </a:rPr>
            </a:br>
            <a:r>
              <a:rPr lang="en-GB" sz="1600" dirty="0">
                <a:cs typeface="Arial" panose="020B0604020202020204" pitchFamily="34" charset="0"/>
              </a:rPr>
              <a:t>From our experience, end-users feel immediately discouraged when receiving emails with a long incident or request number (</a:t>
            </a:r>
            <a:r>
              <a:rPr lang="en-GB" sz="1600" dirty="0" err="1">
                <a:cs typeface="Arial" panose="020B0604020202020204" pitchFamily="34" charset="0"/>
              </a:rPr>
              <a:t>eg.</a:t>
            </a:r>
            <a:r>
              <a:rPr lang="en-GB" sz="1600" dirty="0">
                <a:cs typeface="Arial" panose="020B0604020202020204" pitchFamily="34" charset="0"/>
              </a:rPr>
              <a:t> INC543057699834). They might simply delete or archive the email immediately. </a:t>
            </a:r>
            <a:br>
              <a:rPr lang="en-GB" sz="1600" dirty="0">
                <a:cs typeface="Arial" panose="020B0604020202020204" pitchFamily="34" charset="0"/>
              </a:rPr>
            </a:br>
            <a:br>
              <a:rPr lang="en-GB" sz="1600" dirty="0">
                <a:cs typeface="Arial" panose="020B0604020202020204" pitchFamily="34" charset="0"/>
              </a:rPr>
            </a:br>
            <a:r>
              <a:rPr lang="en-GB" sz="1600" dirty="0">
                <a:cs typeface="Arial" panose="020B0604020202020204" pitchFamily="34" charset="0"/>
              </a:rPr>
              <a:t>Rephrasing your subject line to a more actionable wording leads end-users to think they need to complete an action in order for their incident to be solved and request completed! Removing the numbers and making it a little more personal, helps to make the email more receptive and approachable!</a:t>
            </a:r>
            <a:br>
              <a:rPr lang="en-GB" sz="1600" dirty="0">
                <a:cs typeface="Arial" panose="020B0604020202020204" pitchFamily="34" charset="0"/>
              </a:rPr>
            </a:br>
            <a:br>
              <a:rPr lang="en-GB" sz="1600" dirty="0">
                <a:cs typeface="Arial" panose="020B0604020202020204" pitchFamily="34" charset="0"/>
              </a:rPr>
            </a:br>
            <a:r>
              <a:rPr lang="en-GB" sz="1600" dirty="0">
                <a:cs typeface="Arial" panose="020B0604020202020204" pitchFamily="34" charset="0"/>
              </a:rPr>
              <a:t>Consider changing the subject line to "Close your case by rating your service experience". Of course, we understand that this is not always possible.</a:t>
            </a:r>
          </a:p>
          <a:p>
            <a:endParaRPr lang="en-FI" sz="1600" dirty="0">
              <a:cs typeface="Arial" panose="020B0604020202020204" pitchFamily="34" charset="0"/>
            </a:endParaRPr>
          </a:p>
        </p:txBody>
      </p:sp>
      <p:sp>
        <p:nvSpPr>
          <p:cNvPr id="4" name="Text Placeholder 3">
            <a:extLst>
              <a:ext uri="{FF2B5EF4-FFF2-40B4-BE49-F238E27FC236}">
                <a16:creationId xmlns:a16="http://schemas.microsoft.com/office/drawing/2014/main" id="{9303A88C-13AD-0F1F-6C40-D7F14589A8C6}"/>
              </a:ext>
            </a:extLst>
          </p:cNvPr>
          <p:cNvSpPr>
            <a:spLocks noGrp="1"/>
          </p:cNvSpPr>
          <p:nvPr>
            <p:ph type="body" sz="quarter" idx="13"/>
          </p:nvPr>
        </p:nvSpPr>
        <p:spPr/>
        <p:txBody>
          <a:bodyPr/>
          <a:lstStyle/>
          <a:p>
            <a:pPr>
              <a:lnSpc>
                <a:spcPct val="100000"/>
              </a:lnSpc>
            </a:pPr>
            <a:r>
              <a:rPr lang="en-GB" b="1" dirty="0"/>
              <a:t>You are of course free to use your own words and style.</a:t>
            </a:r>
          </a:p>
        </p:txBody>
      </p:sp>
    </p:spTree>
    <p:extLst>
      <p:ext uri="{BB962C8B-B14F-4D97-AF65-F5344CB8AC3E}">
        <p14:creationId xmlns:p14="http://schemas.microsoft.com/office/powerpoint/2010/main" val="2453705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978F8-4564-412B-14B7-C7D1224545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8F938-7190-43EB-D2F6-067B48B8F928}"/>
              </a:ext>
            </a:extLst>
          </p:cNvPr>
          <p:cNvSpPr>
            <a:spLocks noGrp="1"/>
          </p:cNvSpPr>
          <p:nvPr>
            <p:ph type="title"/>
          </p:nvPr>
        </p:nvSpPr>
        <p:spPr/>
        <p:txBody>
          <a:bodyPr>
            <a:normAutofit fontScale="90000"/>
          </a:bodyPr>
          <a:lstStyle/>
          <a:p>
            <a:r>
              <a:rPr lang="en-GB" sz="3200" dirty="0"/>
              <a:t>Example Narrative for Introducing Experience Management </a:t>
            </a:r>
            <a:endParaRPr lang="en-FI" sz="3200" dirty="0"/>
          </a:p>
        </p:txBody>
      </p:sp>
      <p:sp>
        <p:nvSpPr>
          <p:cNvPr id="3" name="Content Placeholder 2">
            <a:extLst>
              <a:ext uri="{FF2B5EF4-FFF2-40B4-BE49-F238E27FC236}">
                <a16:creationId xmlns:a16="http://schemas.microsoft.com/office/drawing/2014/main" id="{6860BA55-2394-7930-F218-F85559ACCC17}"/>
              </a:ext>
            </a:extLst>
          </p:cNvPr>
          <p:cNvSpPr>
            <a:spLocks noGrp="1"/>
          </p:cNvSpPr>
          <p:nvPr>
            <p:ph idx="1"/>
          </p:nvPr>
        </p:nvSpPr>
        <p:spPr/>
        <p:txBody>
          <a:bodyPr>
            <a:noAutofit/>
          </a:bodyPr>
          <a:lstStyle/>
          <a:p>
            <a:pPr marL="285750" lvl="0" indent="-285750">
              <a:buClr>
                <a:srgbClr val="FF74A5"/>
              </a:buClr>
              <a:buFont typeface="Arial" panose="020B0604020202020204" pitchFamily="34" charset="0"/>
              <a:buChar char="•"/>
            </a:pPr>
            <a:r>
              <a:rPr lang="en-GB" sz="1600" b="1" dirty="0">
                <a:solidFill>
                  <a:srgbClr val="1D253C"/>
                </a:solidFill>
                <a:latin typeface="Circular Std Bold" panose="020B0604020101020102" pitchFamily="34" charset="77"/>
                <a:cs typeface="Circular Std Bold" panose="020B0604020101020102" pitchFamily="34" charset="77"/>
              </a:rPr>
              <a:t>Greeting and tone of voice: </a:t>
            </a:r>
            <a:br>
              <a:rPr lang="en-GB" sz="1600" b="1" dirty="0">
                <a:solidFill>
                  <a:srgbClr val="1D253C"/>
                </a:solidFill>
                <a:latin typeface="Circular Std Bold" panose="020B0604020101020102" pitchFamily="34" charset="77"/>
                <a:cs typeface="Circular Std Bold" panose="020B0604020101020102" pitchFamily="34" charset="77"/>
              </a:rPr>
            </a:br>
            <a:r>
              <a:rPr lang="en-GB" sz="1600" dirty="0">
                <a:solidFill>
                  <a:srgbClr val="1D253C"/>
                </a:solidFill>
                <a:latin typeface="CircularStd" panose="020B0604020101020102" pitchFamily="34" charset="77"/>
                <a:cs typeface="CircularStd" panose="020B0604020101020102" pitchFamily="34" charset="77"/>
              </a:rPr>
              <a:t>We suggest that the notification should feel personal for the recipient. You should try using a language that is familiar to the end-user by avoiding ITSM and ITIL terminology. </a:t>
            </a:r>
            <a:br>
              <a:rPr lang="en-GB" sz="1600" dirty="0">
                <a:solidFill>
                  <a:srgbClr val="1D253C"/>
                </a:solidFill>
                <a:latin typeface="CircularStd" panose="020B0604020101020102" pitchFamily="34" charset="77"/>
                <a:cs typeface="CircularStd" panose="020B0604020101020102" pitchFamily="34" charset="77"/>
              </a:rPr>
            </a:br>
            <a:br>
              <a:rPr lang="en-GB" sz="1600" dirty="0">
                <a:solidFill>
                  <a:srgbClr val="1D253C"/>
                </a:solidFill>
                <a:latin typeface="CircularStd" panose="020B0604020101020102" pitchFamily="34" charset="77"/>
                <a:cs typeface="CircularStd" panose="020B0604020101020102" pitchFamily="34" charset="77"/>
              </a:rPr>
            </a:br>
            <a:r>
              <a:rPr lang="en-GB" sz="1600" dirty="0">
                <a:solidFill>
                  <a:srgbClr val="1D253C"/>
                </a:solidFill>
                <a:latin typeface="CircularStd" panose="020B0604020101020102" pitchFamily="34" charset="77"/>
                <a:cs typeface="CircularStd" panose="020B0604020101020102" pitchFamily="34" charset="77"/>
              </a:rPr>
              <a:t>It should look and feel like it was written by a person, not generated by an automatic system. </a:t>
            </a:r>
            <a:br>
              <a:rPr lang="en-GB" sz="1600" dirty="0">
                <a:solidFill>
                  <a:srgbClr val="1D253C"/>
                </a:solidFill>
                <a:latin typeface="CircularStd" panose="020B0604020101020102" pitchFamily="34" charset="77"/>
                <a:cs typeface="CircularStd" panose="020B0604020101020102" pitchFamily="34" charset="77"/>
              </a:rPr>
            </a:br>
            <a:endParaRPr lang="en-GB" sz="1600" dirty="0">
              <a:solidFill>
                <a:srgbClr val="1D253C"/>
              </a:solidFill>
              <a:latin typeface="CircularStd" panose="020B0604020101020102" pitchFamily="34" charset="77"/>
              <a:cs typeface="CircularStd" panose="020B0604020101020102" pitchFamily="34" charset="77"/>
            </a:endParaRPr>
          </a:p>
          <a:p>
            <a:pPr marL="285750" lvl="0" indent="-285750">
              <a:buClr>
                <a:srgbClr val="FF74A5"/>
              </a:buClr>
              <a:buFont typeface="Arial" panose="020B0604020202020204" pitchFamily="34" charset="0"/>
              <a:buChar char="•"/>
            </a:pPr>
            <a:r>
              <a:rPr lang="en-GB" sz="1600" b="1" dirty="0">
                <a:solidFill>
                  <a:srgbClr val="1D253C"/>
                </a:solidFill>
                <a:latin typeface="CircularStd" panose="020B0604020101020102" pitchFamily="34" charset="77"/>
                <a:cs typeface="CircularStd" panose="020B0604020101020102" pitchFamily="34" charset="77"/>
              </a:rPr>
              <a:t>Issue description:</a:t>
            </a:r>
            <a:r>
              <a:rPr lang="en-GB" sz="1600" dirty="0">
                <a:solidFill>
                  <a:srgbClr val="1D253C"/>
                </a:solidFill>
                <a:latin typeface="CircularStd" panose="020B0604020101020102" pitchFamily="34" charset="77"/>
                <a:cs typeface="CircularStd" panose="020B0604020101020102" pitchFamily="34" charset="77"/>
              </a:rPr>
              <a:t> </a:t>
            </a:r>
            <a:br>
              <a:rPr lang="en-GB" sz="1600" dirty="0">
                <a:solidFill>
                  <a:srgbClr val="1D253C"/>
                </a:solidFill>
                <a:latin typeface="CircularStd" panose="020B0604020101020102" pitchFamily="34" charset="77"/>
                <a:cs typeface="CircularStd" panose="020B0604020101020102" pitchFamily="34" charset="77"/>
              </a:rPr>
            </a:br>
            <a:r>
              <a:rPr lang="en-GB" sz="1600" dirty="0">
                <a:solidFill>
                  <a:srgbClr val="1D253C"/>
                </a:solidFill>
                <a:latin typeface="CircularStd" panose="020B0604020101020102" pitchFamily="34" charset="77"/>
                <a:cs typeface="CircularStd" panose="020B0604020101020102" pitchFamily="34" charset="77"/>
              </a:rPr>
              <a:t>Most of the times employees don’t really care about the issue description. They just want to know on a high level if it has been solved. In simple terms, just tell what has been done. Try to avoid long text.</a:t>
            </a:r>
            <a:br>
              <a:rPr lang="en-GB" sz="1600" dirty="0">
                <a:solidFill>
                  <a:srgbClr val="1D253C"/>
                </a:solidFill>
                <a:latin typeface="CircularStd" panose="020B0604020101020102" pitchFamily="34" charset="77"/>
                <a:cs typeface="CircularStd" panose="020B0604020101020102" pitchFamily="34" charset="77"/>
              </a:rPr>
            </a:br>
            <a:endParaRPr lang="en-GB" sz="1600" dirty="0">
              <a:solidFill>
                <a:srgbClr val="1D253C"/>
              </a:solidFill>
              <a:latin typeface="CircularStd" panose="020B0604020101020102" pitchFamily="34" charset="77"/>
              <a:cs typeface="CircularStd" panose="020B0604020101020102" pitchFamily="34" charset="77"/>
            </a:endParaRPr>
          </a:p>
          <a:p>
            <a:pPr marL="285750" lvl="0" indent="-285750">
              <a:buClr>
                <a:srgbClr val="FF74A5"/>
              </a:buClr>
              <a:buFont typeface="Arial" panose="020B0604020202020204" pitchFamily="34" charset="0"/>
              <a:buChar char="•"/>
            </a:pPr>
            <a:r>
              <a:rPr lang="en-GB" sz="1600" b="1" dirty="0">
                <a:solidFill>
                  <a:srgbClr val="1D253C"/>
                </a:solidFill>
                <a:latin typeface="CircularStd" panose="020B0604020101020102" pitchFamily="34" charset="77"/>
                <a:cs typeface="CircularStd" panose="020B0604020101020102" pitchFamily="34" charset="77"/>
              </a:rPr>
              <a:t>Signature: </a:t>
            </a:r>
            <a:br>
              <a:rPr lang="en-GB" sz="1600" b="1" dirty="0">
                <a:solidFill>
                  <a:srgbClr val="1D253C"/>
                </a:solidFill>
                <a:latin typeface="CircularStd" panose="020B0604020101020102" pitchFamily="34" charset="77"/>
                <a:cs typeface="CircularStd" panose="020B0604020101020102" pitchFamily="34" charset="77"/>
              </a:rPr>
            </a:br>
            <a:r>
              <a:rPr lang="en-GB" sz="1600" dirty="0">
                <a:solidFill>
                  <a:srgbClr val="1D253C"/>
                </a:solidFill>
                <a:latin typeface="CircularStd" panose="020B0604020101020102" pitchFamily="34" charset="77"/>
                <a:cs typeface="CircularStd" panose="020B0604020101020102" pitchFamily="34" charset="77"/>
              </a:rPr>
              <a:t>Make it personal (if you can). People should sign with their names so that users feel a person had taken care of their case, not a bot or machine. Of course, we understand that this is not always possible or even an option but great if you can!</a:t>
            </a:r>
          </a:p>
        </p:txBody>
      </p:sp>
      <p:sp>
        <p:nvSpPr>
          <p:cNvPr id="4" name="Text Placeholder 3">
            <a:extLst>
              <a:ext uri="{FF2B5EF4-FFF2-40B4-BE49-F238E27FC236}">
                <a16:creationId xmlns:a16="http://schemas.microsoft.com/office/drawing/2014/main" id="{76EEAE28-1AA3-BA44-EF24-1FE977D352BC}"/>
              </a:ext>
            </a:extLst>
          </p:cNvPr>
          <p:cNvSpPr>
            <a:spLocks noGrp="1"/>
          </p:cNvSpPr>
          <p:nvPr>
            <p:ph type="body" sz="quarter" idx="13"/>
          </p:nvPr>
        </p:nvSpPr>
        <p:spPr/>
        <p:txBody>
          <a:bodyPr/>
          <a:lstStyle/>
          <a:p>
            <a:pPr>
              <a:lnSpc>
                <a:spcPct val="100000"/>
              </a:lnSpc>
            </a:pPr>
            <a:r>
              <a:rPr lang="en-GB" b="1" dirty="0"/>
              <a:t>Paying attention to detail will be worthwhile.</a:t>
            </a:r>
          </a:p>
        </p:txBody>
      </p:sp>
    </p:spTree>
    <p:extLst>
      <p:ext uri="{BB962C8B-B14F-4D97-AF65-F5344CB8AC3E}">
        <p14:creationId xmlns:p14="http://schemas.microsoft.com/office/powerpoint/2010/main" val="103771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50DE5-9068-8066-19F0-F07219FE14A6}"/>
              </a:ext>
            </a:extLst>
          </p:cNvPr>
          <p:cNvSpPr>
            <a:spLocks noGrp="1"/>
          </p:cNvSpPr>
          <p:nvPr>
            <p:ph type="title"/>
          </p:nvPr>
        </p:nvSpPr>
        <p:spPr/>
        <p:txBody>
          <a:bodyPr>
            <a:normAutofit/>
          </a:bodyPr>
          <a:lstStyle/>
          <a:p>
            <a:r>
              <a:rPr lang="en-FI" sz="3200" dirty="0"/>
              <a:t>Outline</a:t>
            </a:r>
          </a:p>
        </p:txBody>
      </p:sp>
      <p:sp>
        <p:nvSpPr>
          <p:cNvPr id="3" name="Text Placeholder 2">
            <a:extLst>
              <a:ext uri="{FF2B5EF4-FFF2-40B4-BE49-F238E27FC236}">
                <a16:creationId xmlns:a16="http://schemas.microsoft.com/office/drawing/2014/main" id="{530257D3-3004-FD72-34D2-71F517A48B3E}"/>
              </a:ext>
            </a:extLst>
          </p:cNvPr>
          <p:cNvSpPr>
            <a:spLocks noGrp="1"/>
          </p:cNvSpPr>
          <p:nvPr>
            <p:ph type="body" sz="quarter" idx="13"/>
          </p:nvPr>
        </p:nvSpPr>
        <p:spPr/>
        <p:txBody>
          <a:bodyPr anchor="t">
            <a:normAutofit/>
          </a:bodyPr>
          <a:lstStyle/>
          <a:p>
            <a:r>
              <a:rPr lang="en-FI" sz="2000" dirty="0"/>
              <a:t>Communication</a:t>
            </a:r>
          </a:p>
          <a:p>
            <a:r>
              <a:rPr lang="en-FI" sz="2000" dirty="0"/>
              <a:t>Platform Features</a:t>
            </a:r>
          </a:p>
          <a:p>
            <a:r>
              <a:rPr lang="en-FI" sz="2000" dirty="0"/>
              <a:t>Response Rates</a:t>
            </a:r>
          </a:p>
          <a:p>
            <a:endParaRPr lang="en-FI" sz="2000" dirty="0"/>
          </a:p>
        </p:txBody>
      </p:sp>
      <p:sp>
        <p:nvSpPr>
          <p:cNvPr id="4" name="Picture Placeholder 3">
            <a:extLst>
              <a:ext uri="{FF2B5EF4-FFF2-40B4-BE49-F238E27FC236}">
                <a16:creationId xmlns:a16="http://schemas.microsoft.com/office/drawing/2014/main" id="{84707058-EEDF-EEF0-7907-F5CA5B86621C}"/>
              </a:ext>
            </a:extLst>
          </p:cNvPr>
          <p:cNvSpPr>
            <a:spLocks noGrp="1"/>
          </p:cNvSpPr>
          <p:nvPr>
            <p:ph type="pic" sz="quarter" idx="14"/>
          </p:nvPr>
        </p:nvSpPr>
        <p:spPr/>
        <p:txBody>
          <a:bodyPr/>
          <a:lstStyle/>
          <a:p>
            <a:endParaRPr lang="en-FI"/>
          </a:p>
        </p:txBody>
      </p:sp>
    </p:spTree>
    <p:extLst>
      <p:ext uri="{BB962C8B-B14F-4D97-AF65-F5344CB8AC3E}">
        <p14:creationId xmlns:p14="http://schemas.microsoft.com/office/powerpoint/2010/main" val="1493349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3F815AA-1460-124B-A6AC-3FC5A4A7D38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615645" y="1215691"/>
            <a:ext cx="8960710" cy="5090107"/>
          </a:xfrm>
          <a:prstGeom prst="rect">
            <a:avLst/>
          </a:prstGeom>
          <a:effectLst>
            <a:outerShdw blurRad="490857" dist="157466" dir="3660000" sx="99524" sy="99524" algn="tl" rotWithShape="0">
              <a:prstClr val="black">
                <a:alpha val="12894"/>
              </a:prstClr>
            </a:outerShdw>
          </a:effectLst>
        </p:spPr>
      </p:pic>
      <p:sp>
        <p:nvSpPr>
          <p:cNvPr id="4" name="TextBox 3">
            <a:extLst>
              <a:ext uri="{FF2B5EF4-FFF2-40B4-BE49-F238E27FC236}">
                <a16:creationId xmlns:a16="http://schemas.microsoft.com/office/drawing/2014/main" id="{ABFA0591-5DE1-C749-8E39-FC0F95F11666}"/>
              </a:ext>
            </a:extLst>
          </p:cNvPr>
          <p:cNvSpPr txBox="1"/>
          <p:nvPr/>
        </p:nvSpPr>
        <p:spPr>
          <a:xfrm>
            <a:off x="1881249" y="1802399"/>
            <a:ext cx="8429500" cy="4339650"/>
          </a:xfrm>
          <a:prstGeom prst="rect">
            <a:avLst/>
          </a:prstGeom>
          <a:noFill/>
        </p:spPr>
        <p:txBody>
          <a:bodyPr wrap="square" rtlCol="0">
            <a:spAutoFit/>
          </a:bodyPr>
          <a:lstStyle/>
          <a:p>
            <a:r>
              <a:rPr lang="en-GB" sz="1200" dirty="0">
                <a:latin typeface="+mj-lt"/>
              </a:rPr>
              <a:t>Subject: </a:t>
            </a:r>
            <a:r>
              <a:rPr lang="en-GB" sz="1200" u="sng" dirty="0"/>
              <a:t>Please accept the resolution to your case by rating your experience: Description (rather number)</a:t>
            </a:r>
          </a:p>
          <a:p>
            <a:br>
              <a:rPr lang="en-GB" sz="1200" u="sng" dirty="0"/>
            </a:br>
            <a:r>
              <a:rPr lang="en-GB" sz="1200" dirty="0"/>
              <a:t>Dear NAME,</a:t>
            </a:r>
          </a:p>
          <a:p>
            <a:endParaRPr lang="en-GB" sz="1200" dirty="0"/>
          </a:p>
          <a:p>
            <a:r>
              <a:rPr lang="en-GB" sz="1200" dirty="0"/>
              <a:t>Your incident “Text of Incident” has been resolved with the following notes:  </a:t>
            </a:r>
          </a:p>
          <a:p>
            <a:endParaRPr lang="en-GB" sz="1200" dirty="0"/>
          </a:p>
          <a:p>
            <a:r>
              <a:rPr lang="en-GB" sz="1200" b="1" i="1" dirty="0">
                <a:latin typeface="+mj-lt"/>
              </a:rPr>
              <a:t>Text (short and simple; NOT the issue description!) </a:t>
            </a:r>
          </a:p>
          <a:p>
            <a:endParaRPr lang="en-GB" sz="1200" dirty="0"/>
          </a:p>
          <a:p>
            <a:r>
              <a:rPr lang="en-GB" sz="1200" dirty="0"/>
              <a:t>To close your ticket we kindly ask you to rate your service experience, where 0 is poor and 10 is awesome.	    </a:t>
            </a:r>
            <a:r>
              <a:rPr lang="en-GB" sz="1200" b="1" dirty="0">
                <a:solidFill>
                  <a:schemeClr val="accent1"/>
                </a:solidFill>
              </a:rPr>
              <a:t>OR</a:t>
            </a:r>
            <a:endParaRPr lang="en-GB" sz="1200" dirty="0"/>
          </a:p>
          <a:p>
            <a:r>
              <a:rPr lang="en-GB" sz="1200" dirty="0"/>
              <a:t>Please accept the resolution by rating your service experience, where 0 is poor and 10 is awesome.*                 </a:t>
            </a:r>
            <a:r>
              <a:rPr lang="en-GB" sz="1200" b="1" dirty="0">
                <a:solidFill>
                  <a:schemeClr val="accent1"/>
                </a:solidFill>
              </a:rPr>
              <a:t>OR</a:t>
            </a:r>
            <a:endParaRPr lang="en-GB" sz="1200" dirty="0">
              <a:solidFill>
                <a:schemeClr val="accent1"/>
              </a:solidFill>
            </a:endParaRPr>
          </a:p>
          <a:p>
            <a:r>
              <a:rPr lang="en-GB" sz="1200" dirty="0"/>
              <a:t>Rate our service, where 0 is poor and 10 is awesome!*                                                                                                   </a:t>
            </a:r>
            <a:r>
              <a:rPr lang="en-GB" sz="1200" b="1" dirty="0">
                <a:solidFill>
                  <a:schemeClr val="accent1"/>
                </a:solidFill>
              </a:rPr>
              <a:t>OR</a:t>
            </a:r>
            <a:endParaRPr lang="en-GB" sz="1200" dirty="0"/>
          </a:p>
          <a:p>
            <a:r>
              <a:rPr lang="en-GB" sz="1200" dirty="0"/>
              <a:t>Rate your service experience, where 0 is poor and 10 is awesome!* </a:t>
            </a:r>
          </a:p>
          <a:p>
            <a:endParaRPr lang="en-GB" sz="1200" dirty="0"/>
          </a:p>
          <a:p>
            <a:endParaRPr lang="en-GB" sz="1200" dirty="0"/>
          </a:p>
          <a:p>
            <a:endParaRPr lang="en-GB" sz="1200" dirty="0"/>
          </a:p>
          <a:p>
            <a:endParaRPr lang="en-GB" sz="1200" dirty="0"/>
          </a:p>
          <a:p>
            <a:r>
              <a:rPr lang="en-GB" sz="1200" dirty="0"/>
              <a:t>If your issue was not resolved, please click </a:t>
            </a:r>
            <a:r>
              <a:rPr lang="en-GB" sz="1200" u="sng" dirty="0"/>
              <a:t>here</a:t>
            </a:r>
            <a:r>
              <a:rPr lang="en-GB" sz="1200" dirty="0"/>
              <a:t> to reopen the ticket!                                                                         </a:t>
            </a:r>
            <a:r>
              <a:rPr lang="en-GB" sz="1200" b="1" dirty="0">
                <a:solidFill>
                  <a:schemeClr val="accent1"/>
                </a:solidFill>
              </a:rPr>
              <a:t>OR</a:t>
            </a:r>
            <a:endParaRPr lang="en-GB" sz="1200" dirty="0">
              <a:solidFill>
                <a:schemeClr val="accent1"/>
              </a:solidFill>
            </a:endParaRPr>
          </a:p>
          <a:p>
            <a:r>
              <a:rPr lang="en-GB" sz="1200" dirty="0"/>
              <a:t>Should you feel your request was not resolved you can reply to this email within 48 hours.                                   </a:t>
            </a:r>
            <a:r>
              <a:rPr lang="en-GB" sz="1200" b="1" dirty="0">
                <a:solidFill>
                  <a:schemeClr val="accent1"/>
                </a:solidFill>
              </a:rPr>
              <a:t>OR</a:t>
            </a:r>
            <a:endParaRPr lang="en-GB" sz="1200" dirty="0">
              <a:solidFill>
                <a:schemeClr val="accent1"/>
              </a:solidFill>
            </a:endParaRPr>
          </a:p>
          <a:p>
            <a:r>
              <a:rPr lang="en-GB" sz="1200" dirty="0"/>
              <a:t>Should you feel your request was not resolved you can reopen the request </a:t>
            </a:r>
            <a:r>
              <a:rPr lang="en-GB" sz="1200" u="sng" dirty="0"/>
              <a:t>HERE</a:t>
            </a:r>
            <a:r>
              <a:rPr lang="en-GB" sz="1200" dirty="0"/>
              <a:t>. </a:t>
            </a:r>
          </a:p>
          <a:p>
            <a:endParaRPr lang="en-GB" sz="1200" dirty="0"/>
          </a:p>
          <a:p>
            <a:r>
              <a:rPr lang="en-GB" sz="1200" dirty="0"/>
              <a:t>Kind regards, </a:t>
            </a:r>
          </a:p>
          <a:p>
            <a:r>
              <a:rPr lang="en-GB" sz="1200" dirty="0"/>
              <a:t>[First Name] [Last Name]</a:t>
            </a:r>
          </a:p>
          <a:p>
            <a:r>
              <a:rPr lang="en-GB" sz="1200" dirty="0"/>
              <a:t>Service Desk</a:t>
            </a:r>
          </a:p>
        </p:txBody>
      </p:sp>
      <p:pic>
        <p:nvPicPr>
          <p:cNvPr id="8" name="Picture 7">
            <a:extLst>
              <a:ext uri="{FF2B5EF4-FFF2-40B4-BE49-F238E27FC236}">
                <a16:creationId xmlns:a16="http://schemas.microsoft.com/office/drawing/2014/main" id="{5E9B0D50-95B4-E346-B750-CB7BDC94B7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5093" y="4117654"/>
            <a:ext cx="4047786" cy="421943"/>
          </a:xfrm>
          <a:prstGeom prst="rect">
            <a:avLst/>
          </a:prstGeom>
        </p:spPr>
      </p:pic>
      <p:pic>
        <p:nvPicPr>
          <p:cNvPr id="10" name="Picture 9" descr="Icon&#10;&#10;Description automatically generated">
            <a:extLst>
              <a:ext uri="{FF2B5EF4-FFF2-40B4-BE49-F238E27FC236}">
                <a16:creationId xmlns:a16="http://schemas.microsoft.com/office/drawing/2014/main" id="{E5DD3868-06B2-CA4F-A82A-49D009E1DC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07357" y="5193023"/>
            <a:ext cx="937991" cy="949026"/>
          </a:xfrm>
          <a:prstGeom prst="rect">
            <a:avLst/>
          </a:prstGeom>
        </p:spPr>
      </p:pic>
      <p:sp>
        <p:nvSpPr>
          <p:cNvPr id="2" name="Title 1">
            <a:extLst>
              <a:ext uri="{FF2B5EF4-FFF2-40B4-BE49-F238E27FC236}">
                <a16:creationId xmlns:a16="http://schemas.microsoft.com/office/drawing/2014/main" id="{6169BB90-E154-05C7-CEFB-15A57C14A7C4}"/>
              </a:ext>
            </a:extLst>
          </p:cNvPr>
          <p:cNvSpPr>
            <a:spLocks noGrp="1"/>
          </p:cNvSpPr>
          <p:nvPr>
            <p:ph type="title"/>
          </p:nvPr>
        </p:nvSpPr>
        <p:spPr/>
        <p:txBody>
          <a:bodyPr>
            <a:normAutofit/>
          </a:bodyPr>
          <a:lstStyle/>
          <a:p>
            <a:r>
              <a:rPr lang="en-GB" sz="3200" dirty="0"/>
              <a:t>Email Template: Incidents</a:t>
            </a:r>
            <a:endParaRPr lang="en-FI" sz="3200" dirty="0"/>
          </a:p>
        </p:txBody>
      </p:sp>
    </p:spTree>
    <p:extLst>
      <p:ext uri="{BB962C8B-B14F-4D97-AF65-F5344CB8AC3E}">
        <p14:creationId xmlns:p14="http://schemas.microsoft.com/office/powerpoint/2010/main" val="4235404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B3F815AA-1460-124B-A6AC-3FC5A4A7D38D}"/>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615645" y="1215691"/>
            <a:ext cx="8960710" cy="5090107"/>
          </a:xfrm>
          <a:prstGeom prst="rect">
            <a:avLst/>
          </a:prstGeom>
          <a:effectLst>
            <a:outerShdw blurRad="490857" dist="157466" dir="3660000" sx="99524" sy="99524" algn="tl" rotWithShape="0">
              <a:prstClr val="black">
                <a:alpha val="12894"/>
              </a:prstClr>
            </a:outerShdw>
          </a:effectLst>
        </p:spPr>
      </p:pic>
      <p:sp>
        <p:nvSpPr>
          <p:cNvPr id="4" name="TextBox 3">
            <a:extLst>
              <a:ext uri="{FF2B5EF4-FFF2-40B4-BE49-F238E27FC236}">
                <a16:creationId xmlns:a16="http://schemas.microsoft.com/office/drawing/2014/main" id="{ABFA0591-5DE1-C749-8E39-FC0F95F11666}"/>
              </a:ext>
            </a:extLst>
          </p:cNvPr>
          <p:cNvSpPr txBox="1"/>
          <p:nvPr/>
        </p:nvSpPr>
        <p:spPr>
          <a:xfrm>
            <a:off x="1867555" y="1861774"/>
            <a:ext cx="8499604" cy="4154984"/>
          </a:xfrm>
          <a:prstGeom prst="rect">
            <a:avLst/>
          </a:prstGeom>
          <a:noFill/>
        </p:spPr>
        <p:txBody>
          <a:bodyPr wrap="square" rtlCol="0">
            <a:spAutoFit/>
          </a:bodyPr>
          <a:lstStyle/>
          <a:p>
            <a:r>
              <a:rPr lang="en-GB" sz="1200" dirty="0">
                <a:latin typeface="+mj-lt"/>
              </a:rPr>
              <a:t>Subject: </a:t>
            </a:r>
            <a:r>
              <a:rPr lang="en-GB" sz="1200" u="sng" dirty="0"/>
              <a:t>Close your request by rating your service experience!</a:t>
            </a:r>
          </a:p>
          <a:p>
            <a:br>
              <a:rPr lang="en-GB" sz="1200" u="sng" dirty="0"/>
            </a:br>
            <a:r>
              <a:rPr lang="en-GB" sz="1200" dirty="0"/>
              <a:t>Dear NAME,</a:t>
            </a:r>
          </a:p>
          <a:p>
            <a:endParaRPr lang="en-GB" sz="1200" dirty="0"/>
          </a:p>
          <a:p>
            <a:r>
              <a:rPr lang="en-GB" sz="1200" dirty="0"/>
              <a:t>Your incident “Text of Request” has been resolved with the following notes:  </a:t>
            </a:r>
          </a:p>
          <a:p>
            <a:endParaRPr lang="en-GB" sz="1200" dirty="0"/>
          </a:p>
          <a:p>
            <a:r>
              <a:rPr lang="en-GB" sz="1200" b="1" i="1" dirty="0">
                <a:latin typeface="+mj-lt"/>
              </a:rPr>
              <a:t>Text (short and simple; NOT the issue description!) </a:t>
            </a:r>
            <a:br>
              <a:rPr lang="en-GB" sz="1200" b="1" i="1" dirty="0">
                <a:latin typeface="+mj-lt"/>
              </a:rPr>
            </a:br>
            <a:endParaRPr lang="en-GB" sz="1200" b="1" i="1" dirty="0">
              <a:latin typeface="+mj-lt"/>
            </a:endParaRPr>
          </a:p>
          <a:p>
            <a:endParaRPr lang="en-GB" sz="1200" dirty="0"/>
          </a:p>
          <a:p>
            <a:r>
              <a:rPr lang="en-GB" sz="1200" dirty="0"/>
              <a:t>Please close your request by rating your / our service experience!   </a:t>
            </a:r>
            <a:r>
              <a:rPr lang="en-GB" sz="1200" dirty="0">
                <a:solidFill>
                  <a:schemeClr val="accent1"/>
                </a:solidFill>
                <a:latin typeface="CircularStd" panose="020B0604020101020102" pitchFamily="34" charset="77"/>
                <a:cs typeface="CircularStd" panose="020B0604020101020102" pitchFamily="34" charset="77"/>
              </a:rPr>
              <a:t>OR</a:t>
            </a:r>
            <a:br>
              <a:rPr lang="en-GB" sz="1200" dirty="0">
                <a:solidFill>
                  <a:schemeClr val="accent1"/>
                </a:solidFill>
                <a:latin typeface="CircularStd" panose="020B0604020101020102" pitchFamily="34" charset="77"/>
                <a:cs typeface="CircularStd" panose="020B0604020101020102" pitchFamily="34" charset="77"/>
              </a:rPr>
            </a:br>
            <a:endParaRPr lang="en-GB" sz="1200" dirty="0">
              <a:solidFill>
                <a:schemeClr val="accent1"/>
              </a:solidFill>
              <a:latin typeface="CircularStd" panose="020B0604020101020102" pitchFamily="34" charset="77"/>
              <a:cs typeface="CircularStd" panose="020B0604020101020102" pitchFamily="34" charset="77"/>
            </a:endParaRPr>
          </a:p>
          <a:p>
            <a:r>
              <a:rPr lang="en-GB" sz="1200" dirty="0"/>
              <a:t>Please accept the completion of your request by rating your (service) experience, where 0 is poor and 10 is awesome.  </a:t>
            </a:r>
            <a:r>
              <a:rPr lang="en-GB" sz="1200" dirty="0">
                <a:solidFill>
                  <a:schemeClr val="accent1"/>
                </a:solidFill>
                <a:latin typeface="CircularStd" panose="020B0604020101020102" pitchFamily="34" charset="77"/>
                <a:cs typeface="CircularStd" panose="020B0604020101020102" pitchFamily="34" charset="77"/>
              </a:rPr>
              <a:t>OR</a:t>
            </a:r>
            <a:br>
              <a:rPr lang="en-GB" sz="1200" dirty="0">
                <a:solidFill>
                  <a:schemeClr val="accent1"/>
                </a:solidFill>
                <a:latin typeface="CircularStd" panose="020B0604020101020102" pitchFamily="34" charset="77"/>
                <a:cs typeface="CircularStd" panose="020B0604020101020102" pitchFamily="34" charset="77"/>
              </a:rPr>
            </a:br>
            <a:endParaRPr lang="en-GB" sz="1200" dirty="0">
              <a:solidFill>
                <a:schemeClr val="accent1"/>
              </a:solidFill>
              <a:latin typeface="CircularStd" panose="020B0604020101020102" pitchFamily="34" charset="77"/>
              <a:cs typeface="CircularStd" panose="020B0604020101020102" pitchFamily="34" charset="77"/>
            </a:endParaRPr>
          </a:p>
          <a:p>
            <a:r>
              <a:rPr lang="en-GB" sz="1200" dirty="0"/>
              <a:t>Rate our service, where 0 is poor and 10 is awesome!</a:t>
            </a:r>
          </a:p>
          <a:p>
            <a:endParaRPr lang="en-GB" sz="1200" dirty="0"/>
          </a:p>
          <a:p>
            <a:endParaRPr lang="en-GB" sz="1200" dirty="0"/>
          </a:p>
          <a:p>
            <a:endParaRPr lang="en-GB" sz="1200" dirty="0"/>
          </a:p>
          <a:p>
            <a:endParaRPr lang="en-GB" sz="1200" dirty="0"/>
          </a:p>
          <a:p>
            <a:br>
              <a:rPr lang="en-GB" sz="1200" dirty="0"/>
            </a:br>
            <a:r>
              <a:rPr lang="en-GB" sz="1200" dirty="0"/>
              <a:t>Kind regards, </a:t>
            </a:r>
          </a:p>
          <a:p>
            <a:r>
              <a:rPr lang="en-GB" sz="1200" dirty="0"/>
              <a:t>[First Name] [Last Name]</a:t>
            </a:r>
          </a:p>
          <a:p>
            <a:r>
              <a:rPr lang="en-GB" sz="1200" dirty="0"/>
              <a:t>Service Desk</a:t>
            </a:r>
          </a:p>
        </p:txBody>
      </p:sp>
      <p:pic>
        <p:nvPicPr>
          <p:cNvPr id="8" name="Picture 7">
            <a:extLst>
              <a:ext uri="{FF2B5EF4-FFF2-40B4-BE49-F238E27FC236}">
                <a16:creationId xmlns:a16="http://schemas.microsoft.com/office/drawing/2014/main" id="{5E9B0D50-95B4-E346-B750-CB7BDC94B7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05059" y="4545165"/>
            <a:ext cx="4047786" cy="421943"/>
          </a:xfrm>
          <a:prstGeom prst="rect">
            <a:avLst/>
          </a:prstGeom>
        </p:spPr>
      </p:pic>
      <p:pic>
        <p:nvPicPr>
          <p:cNvPr id="7" name="Picture 6" descr="A picture containing vector graphics&#10;&#10;Description automatically generated">
            <a:extLst>
              <a:ext uri="{FF2B5EF4-FFF2-40B4-BE49-F238E27FC236}">
                <a16:creationId xmlns:a16="http://schemas.microsoft.com/office/drawing/2014/main" id="{52B00482-5CB9-4042-812E-B23757A3906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026247" y="5068377"/>
            <a:ext cx="1081027" cy="1081026"/>
          </a:xfrm>
          <a:prstGeom prst="rect">
            <a:avLst/>
          </a:prstGeom>
        </p:spPr>
      </p:pic>
      <p:sp>
        <p:nvSpPr>
          <p:cNvPr id="3" name="Title 1">
            <a:extLst>
              <a:ext uri="{FF2B5EF4-FFF2-40B4-BE49-F238E27FC236}">
                <a16:creationId xmlns:a16="http://schemas.microsoft.com/office/drawing/2014/main" id="{A818B854-91AA-4DF0-E846-F559AE613F09}"/>
              </a:ext>
            </a:extLst>
          </p:cNvPr>
          <p:cNvSpPr>
            <a:spLocks noGrp="1"/>
          </p:cNvSpPr>
          <p:nvPr>
            <p:ph type="title"/>
          </p:nvPr>
        </p:nvSpPr>
        <p:spPr/>
        <p:txBody>
          <a:bodyPr>
            <a:normAutofit/>
          </a:bodyPr>
          <a:lstStyle/>
          <a:p>
            <a:r>
              <a:rPr lang="en-GB" sz="3200" dirty="0"/>
              <a:t>Email Template: Requests</a:t>
            </a:r>
            <a:endParaRPr lang="en-FI" sz="3200" dirty="0"/>
          </a:p>
        </p:txBody>
      </p:sp>
    </p:spTree>
    <p:extLst>
      <p:ext uri="{BB962C8B-B14F-4D97-AF65-F5344CB8AC3E}">
        <p14:creationId xmlns:p14="http://schemas.microsoft.com/office/powerpoint/2010/main" val="2579723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9332F-AC8F-60E0-9C04-9F1197FFB86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A82AD72-3240-E4EF-1376-BE2D6530D7BF}"/>
              </a:ext>
            </a:extLst>
          </p:cNvPr>
          <p:cNvSpPr>
            <a:spLocks noGrp="1"/>
          </p:cNvSpPr>
          <p:nvPr>
            <p:ph type="title"/>
          </p:nvPr>
        </p:nvSpPr>
        <p:spPr>
          <a:xfrm>
            <a:off x="309080" y="2860765"/>
            <a:ext cx="6223000" cy="2946145"/>
          </a:xfrm>
        </p:spPr>
        <p:txBody>
          <a:bodyPr/>
          <a:lstStyle/>
          <a:p>
            <a:r>
              <a:rPr lang="en-GB" sz="2400" b="0" dirty="0"/>
              <a:t>It takes some effort but it’s definitely worth to focus on improving response rates and response quality.  </a:t>
            </a:r>
          </a:p>
        </p:txBody>
      </p:sp>
      <p:sp>
        <p:nvSpPr>
          <p:cNvPr id="6" name="Text Placeholder 5">
            <a:extLst>
              <a:ext uri="{FF2B5EF4-FFF2-40B4-BE49-F238E27FC236}">
                <a16:creationId xmlns:a16="http://schemas.microsoft.com/office/drawing/2014/main" id="{A6A45D7B-F219-A987-BA03-1398A99F4E91}"/>
              </a:ext>
            </a:extLst>
          </p:cNvPr>
          <p:cNvSpPr>
            <a:spLocks noGrp="1"/>
          </p:cNvSpPr>
          <p:nvPr>
            <p:ph type="body" sz="quarter" idx="13"/>
          </p:nvPr>
        </p:nvSpPr>
        <p:spPr/>
        <p:txBody>
          <a:bodyPr/>
          <a:lstStyle/>
          <a:p>
            <a:r>
              <a:rPr lang="en-GB" sz="3200" b="1" dirty="0"/>
              <a:t>Response Rates</a:t>
            </a:r>
            <a:endParaRPr lang="en-FI" sz="3200" b="1" dirty="0"/>
          </a:p>
        </p:txBody>
      </p:sp>
    </p:spTree>
    <p:extLst>
      <p:ext uri="{BB962C8B-B14F-4D97-AF65-F5344CB8AC3E}">
        <p14:creationId xmlns:p14="http://schemas.microsoft.com/office/powerpoint/2010/main" val="1613750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FB910-3C48-2A1A-86E8-16D3E16107E5}"/>
              </a:ext>
            </a:extLst>
          </p:cNvPr>
          <p:cNvSpPr>
            <a:spLocks noGrp="1"/>
          </p:cNvSpPr>
          <p:nvPr>
            <p:ph type="title"/>
          </p:nvPr>
        </p:nvSpPr>
        <p:spPr/>
        <p:txBody>
          <a:bodyPr>
            <a:normAutofit/>
          </a:bodyPr>
          <a:lstStyle/>
          <a:p>
            <a:r>
              <a:rPr lang="en-US" sz="3200" dirty="0"/>
              <a:t>Response Quality vs. Response Rates</a:t>
            </a:r>
            <a:endParaRPr lang="en-FI" sz="3200" dirty="0"/>
          </a:p>
        </p:txBody>
      </p:sp>
      <p:sp>
        <p:nvSpPr>
          <p:cNvPr id="9" name="Rectangle: Rounded Corners 2">
            <a:extLst>
              <a:ext uri="{FF2B5EF4-FFF2-40B4-BE49-F238E27FC236}">
                <a16:creationId xmlns:a16="http://schemas.microsoft.com/office/drawing/2014/main" id="{1C8BC5B6-17D9-AE88-014A-0C607118AACB}"/>
              </a:ext>
            </a:extLst>
          </p:cNvPr>
          <p:cNvSpPr/>
          <p:nvPr/>
        </p:nvSpPr>
        <p:spPr>
          <a:xfrm>
            <a:off x="788329" y="1696755"/>
            <a:ext cx="4968948" cy="3232297"/>
          </a:xfrm>
          <a:prstGeom prst="roundRect">
            <a:avLst>
              <a:gd name="adj" fmla="val 9649"/>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0" name="Rectangle: Rounded Corners 3">
            <a:extLst>
              <a:ext uri="{FF2B5EF4-FFF2-40B4-BE49-F238E27FC236}">
                <a16:creationId xmlns:a16="http://schemas.microsoft.com/office/drawing/2014/main" id="{6882AEDE-D059-6A60-23B6-02C28CCF6BCC}"/>
              </a:ext>
            </a:extLst>
          </p:cNvPr>
          <p:cNvSpPr/>
          <p:nvPr/>
        </p:nvSpPr>
        <p:spPr>
          <a:xfrm>
            <a:off x="6771192" y="1696754"/>
            <a:ext cx="4968948" cy="3232297"/>
          </a:xfrm>
          <a:prstGeom prst="roundRect">
            <a:avLst>
              <a:gd name="adj" fmla="val 9649"/>
            </a:avLst>
          </a:prstGeom>
          <a:solidFill>
            <a:srgbClr val="FFD8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11" name="Rectangle: Rounded Corners 5">
            <a:extLst>
              <a:ext uri="{FF2B5EF4-FFF2-40B4-BE49-F238E27FC236}">
                <a16:creationId xmlns:a16="http://schemas.microsoft.com/office/drawing/2014/main" id="{F14A5F46-2171-9053-86E0-D20B34F9910C}"/>
              </a:ext>
            </a:extLst>
          </p:cNvPr>
          <p:cNvSpPr/>
          <p:nvPr/>
        </p:nvSpPr>
        <p:spPr>
          <a:xfrm rot="16200000">
            <a:off x="-409642" y="2920840"/>
            <a:ext cx="2395943" cy="723014"/>
          </a:xfrm>
          <a:prstGeom prst="roundRect">
            <a:avLst/>
          </a:prstGeom>
          <a:solidFill>
            <a:srgbClr val="FFD8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Arial" panose="020B0604020202020204" pitchFamily="34" charset="0"/>
                <a:cs typeface="Arial" panose="020B0604020202020204" pitchFamily="34" charset="0"/>
              </a:rPr>
              <a:t>Quantity</a:t>
            </a:r>
            <a:endParaRPr lang="en-GB" sz="3200" dirty="0">
              <a:solidFill>
                <a:schemeClr val="tx1"/>
              </a:solidFill>
              <a:latin typeface="Arial" panose="020B0604020202020204" pitchFamily="34" charset="0"/>
              <a:cs typeface="Arial" panose="020B0604020202020204" pitchFamily="34" charset="0"/>
            </a:endParaRPr>
          </a:p>
        </p:txBody>
      </p:sp>
      <p:sp>
        <p:nvSpPr>
          <p:cNvPr id="12" name="Rectangle: Rounded Corners 7">
            <a:extLst>
              <a:ext uri="{FF2B5EF4-FFF2-40B4-BE49-F238E27FC236}">
                <a16:creationId xmlns:a16="http://schemas.microsoft.com/office/drawing/2014/main" id="{287410C0-9628-0040-7D85-30EC63290A83}"/>
              </a:ext>
            </a:extLst>
          </p:cNvPr>
          <p:cNvSpPr/>
          <p:nvPr/>
        </p:nvSpPr>
        <p:spPr>
          <a:xfrm rot="16200000">
            <a:off x="5573221" y="2920839"/>
            <a:ext cx="2395943" cy="723014"/>
          </a:xfrm>
          <a:prstGeom prst="round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Quality</a:t>
            </a:r>
            <a:endParaRPr lang="en-GB" sz="32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21074D6-8496-C6E7-854E-6737F68AADA0}"/>
              </a:ext>
            </a:extLst>
          </p:cNvPr>
          <p:cNvSpPr txBox="1"/>
          <p:nvPr/>
        </p:nvSpPr>
        <p:spPr>
          <a:xfrm>
            <a:off x="1300490" y="2128184"/>
            <a:ext cx="3976576" cy="2308324"/>
          </a:xfrm>
          <a:prstGeom prst="rect">
            <a:avLst/>
          </a:prstGeom>
          <a:noFill/>
        </p:spPr>
        <p:txBody>
          <a:bodyPr wrap="square" rtlCol="0">
            <a:spAutoFit/>
          </a:bodyPr>
          <a:lstStyle/>
          <a:p>
            <a:pPr marL="342900" indent="-342900">
              <a:buFontTx/>
              <a:buChar char="-"/>
            </a:pPr>
            <a:r>
              <a:rPr lang="en-US" sz="2400" dirty="0">
                <a:solidFill>
                  <a:schemeClr val="bg1"/>
                </a:solidFill>
                <a:latin typeface="Arial" panose="020B0604020202020204" pitchFamily="34" charset="0"/>
                <a:cs typeface="Arial" panose="020B0604020202020204" pitchFamily="34" charset="0"/>
              </a:rPr>
              <a:t>High volumes / response rates are great</a:t>
            </a:r>
          </a:p>
          <a:p>
            <a:pPr marL="342900" indent="-342900">
              <a:buFontTx/>
              <a:buChar char="-"/>
            </a:pPr>
            <a:r>
              <a:rPr lang="en-US" sz="2400" dirty="0">
                <a:solidFill>
                  <a:schemeClr val="bg1"/>
                </a:solidFill>
                <a:latin typeface="Arial" panose="020B0604020202020204" pitchFamily="34" charset="0"/>
                <a:cs typeface="Arial" panose="020B0604020202020204" pitchFamily="34" charset="0"/>
              </a:rPr>
              <a:t>Good for confidence (reach and trends) but… </a:t>
            </a:r>
          </a:p>
          <a:p>
            <a:pPr marL="342900" indent="-342900">
              <a:buFontTx/>
              <a:buChar char="-"/>
            </a:pPr>
            <a:r>
              <a:rPr lang="en-US" sz="2400" dirty="0">
                <a:solidFill>
                  <a:schemeClr val="bg1"/>
                </a:solidFill>
                <a:latin typeface="Arial" panose="020B0604020202020204" pitchFamily="34" charset="0"/>
                <a:cs typeface="Arial" panose="020B0604020202020204" pitchFamily="34" charset="0"/>
              </a:rPr>
              <a:t>Without quality are not always useful</a:t>
            </a:r>
            <a:endParaRPr lang="en-GB" sz="24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8506DE4-F273-94CB-2CB3-AB796E9280D8}"/>
              </a:ext>
            </a:extLst>
          </p:cNvPr>
          <p:cNvSpPr txBox="1"/>
          <p:nvPr/>
        </p:nvSpPr>
        <p:spPr>
          <a:xfrm>
            <a:off x="7267378" y="2158740"/>
            <a:ext cx="3976576" cy="2308324"/>
          </a:xfrm>
          <a:prstGeom prst="rect">
            <a:avLst/>
          </a:prstGeom>
          <a:noFill/>
        </p:spPr>
        <p:txBody>
          <a:bodyPr wrap="square" rtlCol="0">
            <a:spAutoFit/>
          </a:bodyPr>
          <a:lstStyle/>
          <a:p>
            <a:pPr marL="342900" indent="-342900">
              <a:buFontTx/>
              <a:buChar char="-"/>
            </a:pPr>
            <a:r>
              <a:rPr lang="en-US" sz="2400" dirty="0">
                <a:latin typeface="Arial" panose="020B0604020202020204" pitchFamily="34" charset="0"/>
                <a:cs typeface="Arial" panose="020B0604020202020204" pitchFamily="34" charset="0"/>
              </a:rPr>
              <a:t>Gives context and reasons</a:t>
            </a:r>
          </a:p>
          <a:p>
            <a:pPr marL="342900" indent="-342900">
              <a:buFontTx/>
              <a:buChar char="-"/>
            </a:pPr>
            <a:r>
              <a:rPr lang="en-US" sz="2400" dirty="0">
                <a:latin typeface="Arial" panose="020B0604020202020204" pitchFamily="34" charset="0"/>
                <a:cs typeface="Arial" panose="020B0604020202020204" pitchFamily="34" charset="0"/>
              </a:rPr>
              <a:t>Reveals pain points and successes</a:t>
            </a:r>
          </a:p>
          <a:p>
            <a:pPr marL="342900" indent="-342900">
              <a:buFontTx/>
              <a:buChar char="-"/>
            </a:pPr>
            <a:r>
              <a:rPr lang="en-US" sz="2400" dirty="0">
                <a:latin typeface="Arial" panose="020B0604020202020204" pitchFamily="34" charset="0"/>
                <a:cs typeface="Arial" panose="020B0604020202020204" pitchFamily="34" charset="0"/>
              </a:rPr>
              <a:t>Drives actionable improvement</a:t>
            </a:r>
            <a:endParaRPr lang="en-GB" sz="2400" dirty="0">
              <a:latin typeface="Arial" panose="020B0604020202020204" pitchFamily="34" charset="0"/>
              <a:cs typeface="Arial" panose="020B0604020202020204" pitchFamily="34" charset="0"/>
            </a:endParaRPr>
          </a:p>
        </p:txBody>
      </p:sp>
      <p:sp>
        <p:nvSpPr>
          <p:cNvPr id="15" name="Rectangle: Rounded Corners 4">
            <a:extLst>
              <a:ext uri="{FF2B5EF4-FFF2-40B4-BE49-F238E27FC236}">
                <a16:creationId xmlns:a16="http://schemas.microsoft.com/office/drawing/2014/main" id="{50546238-9405-D47D-A412-63DCCA7674D2}"/>
              </a:ext>
            </a:extLst>
          </p:cNvPr>
          <p:cNvSpPr/>
          <p:nvPr/>
        </p:nvSpPr>
        <p:spPr>
          <a:xfrm>
            <a:off x="2280585" y="5190272"/>
            <a:ext cx="7630830" cy="723014"/>
          </a:xfrm>
          <a:prstGeom prst="roundRect">
            <a:avLst/>
          </a:prstGeom>
          <a:solidFill>
            <a:srgbClr val="1D25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atin typeface="Arial" panose="020B0604020202020204" pitchFamily="34" charset="0"/>
                <a:cs typeface="Arial" panose="020B0604020202020204" pitchFamily="34" charset="0"/>
              </a:rPr>
              <a:t>Quantity shows reach. Quality drives change! </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674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C0B69-39C0-AC28-E137-67C0283379C4}"/>
              </a:ext>
            </a:extLst>
          </p:cNvPr>
          <p:cNvSpPr>
            <a:spLocks noGrp="1"/>
          </p:cNvSpPr>
          <p:nvPr>
            <p:ph type="title"/>
          </p:nvPr>
        </p:nvSpPr>
        <p:spPr>
          <a:xfrm>
            <a:off x="381000" y="288997"/>
            <a:ext cx="11126056" cy="523220"/>
          </a:xfrm>
        </p:spPr>
        <p:txBody>
          <a:bodyPr>
            <a:normAutofit/>
          </a:bodyPr>
          <a:lstStyle/>
          <a:p>
            <a:r>
              <a:rPr lang="en-FI" sz="3200" dirty="0"/>
              <a:t>Improve Response Rates</a:t>
            </a:r>
          </a:p>
        </p:txBody>
      </p:sp>
      <p:sp>
        <p:nvSpPr>
          <p:cNvPr id="25" name="TextBox 24">
            <a:extLst>
              <a:ext uri="{FF2B5EF4-FFF2-40B4-BE49-F238E27FC236}">
                <a16:creationId xmlns:a16="http://schemas.microsoft.com/office/drawing/2014/main" id="{B965A889-F315-7400-91DB-3A5862BB0FA9}"/>
              </a:ext>
            </a:extLst>
          </p:cNvPr>
          <p:cNvSpPr txBox="1"/>
          <p:nvPr/>
        </p:nvSpPr>
        <p:spPr>
          <a:xfrm>
            <a:off x="-105802" y="817591"/>
            <a:ext cx="12202831" cy="523220"/>
          </a:xfrm>
          <a:prstGeom prst="rect">
            <a:avLst/>
          </a:prstGeom>
          <a:noFill/>
        </p:spPr>
        <p:txBody>
          <a:bodyPr wrap="square" rtlCol="0">
            <a:spAutoFit/>
          </a:bodyPr>
          <a:lstStyle/>
          <a:p>
            <a:pPr lvl="1">
              <a:spcBef>
                <a:spcPts val="600"/>
              </a:spcBef>
            </a:pPr>
            <a:r>
              <a:rPr lang="en-US" sz="1400" dirty="0">
                <a:solidFill>
                  <a:srgbClr val="111111"/>
                </a:solidFill>
                <a:latin typeface="Arial" panose="020B0604020202020204" pitchFamily="34" charset="0"/>
                <a:cs typeface="Arial" panose="020B0604020202020204" pitchFamily="34" charset="0"/>
              </a:rPr>
              <a:t>“</a:t>
            </a:r>
            <a:r>
              <a:rPr lang="en-US" sz="1400" i="1" dirty="0">
                <a:solidFill>
                  <a:srgbClr val="111111"/>
                </a:solidFill>
                <a:latin typeface="Arial" panose="020B0604020202020204" pitchFamily="34" charset="0"/>
                <a:cs typeface="Arial" panose="020B0604020202020204" pitchFamily="34" charset="0"/>
              </a:rPr>
              <a:t>…</a:t>
            </a:r>
            <a:r>
              <a:rPr lang="en-US" sz="1400" i="1" dirty="0">
                <a:solidFill>
                  <a:srgbClr val="1D1C1D"/>
                </a:solidFill>
                <a:latin typeface="Arial" panose="020B0604020202020204" pitchFamily="34" charset="0"/>
                <a:cs typeface="Arial" panose="020B0604020202020204" pitchFamily="34" charset="0"/>
              </a:rPr>
              <a:t>the number one driver of survey fatigue was the perception that the organization wouldn’t act on the results. This was often informed by past experiences, where employees had not seen any communications or action as a result of previous surveys”  </a:t>
            </a:r>
            <a:r>
              <a:rPr lang="en-US" sz="1400" dirty="0">
                <a:solidFill>
                  <a:srgbClr val="111111"/>
                </a:solidFill>
                <a:latin typeface="Arial" panose="020B0604020202020204" pitchFamily="34" charset="0"/>
                <a:cs typeface="Arial" panose="020B0604020202020204" pitchFamily="34" charset="0"/>
              </a:rPr>
              <a:t>McKinsey &amp; </a:t>
            </a:r>
            <a:r>
              <a:rPr lang="en-US" sz="1400" dirty="0">
                <a:latin typeface="Arial" panose="020B0604020202020204" pitchFamily="34" charset="0"/>
                <a:cs typeface="Arial" panose="020B0604020202020204" pitchFamily="34" charset="0"/>
              </a:rPr>
              <a:t>Company (</a:t>
            </a:r>
            <a:r>
              <a:rPr lang="en-US" sz="1400"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report</a:t>
            </a:r>
            <a:r>
              <a:rPr lang="en-US" sz="1400" dirty="0">
                <a:latin typeface="Arial" panose="020B0604020202020204" pitchFamily="34" charset="0"/>
                <a:cs typeface="Arial" panose="020B0604020202020204" pitchFamily="34" charset="0"/>
              </a:rPr>
              <a:t>)</a:t>
            </a:r>
          </a:p>
        </p:txBody>
      </p:sp>
      <p:grpSp>
        <p:nvGrpSpPr>
          <p:cNvPr id="26" name="Group 25">
            <a:extLst>
              <a:ext uri="{FF2B5EF4-FFF2-40B4-BE49-F238E27FC236}">
                <a16:creationId xmlns:a16="http://schemas.microsoft.com/office/drawing/2014/main" id="{03685F94-71C7-D6AE-3BC1-DCC3FF7131B4}"/>
              </a:ext>
            </a:extLst>
          </p:cNvPr>
          <p:cNvGrpSpPr/>
          <p:nvPr/>
        </p:nvGrpSpPr>
        <p:grpSpPr>
          <a:xfrm>
            <a:off x="336176" y="1504256"/>
            <a:ext cx="3334937" cy="2820803"/>
            <a:chOff x="336176" y="1259931"/>
            <a:chExt cx="3334937" cy="2820803"/>
          </a:xfrm>
        </p:grpSpPr>
        <p:sp>
          <p:nvSpPr>
            <p:cNvPr id="27" name="Rectangle: Rounded Corners 22">
              <a:extLst>
                <a:ext uri="{FF2B5EF4-FFF2-40B4-BE49-F238E27FC236}">
                  <a16:creationId xmlns:a16="http://schemas.microsoft.com/office/drawing/2014/main" id="{0EF5DB57-37CA-35A4-A3EA-12A5C73BCC1D}"/>
                </a:ext>
              </a:extLst>
            </p:cNvPr>
            <p:cNvSpPr/>
            <p:nvPr/>
          </p:nvSpPr>
          <p:spPr>
            <a:xfrm>
              <a:off x="342879" y="1259931"/>
              <a:ext cx="3328234" cy="44791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solidFill>
                    <a:schemeClr val="bg1"/>
                  </a:solidFill>
                  <a:latin typeface="Arial" panose="020B0604020202020204" pitchFamily="34" charset="0"/>
                  <a:cs typeface="Arial" panose="020B0604020202020204" pitchFamily="34" charset="0"/>
                </a:rPr>
                <a:t>1. Close the feedback loop</a:t>
              </a:r>
              <a:endParaRPr lang="en-GB" sz="1200" b="1" dirty="0">
                <a:solidFill>
                  <a:schemeClr val="bg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35D54C36-39A2-FBBA-306B-24DA29154A23}"/>
                </a:ext>
              </a:extLst>
            </p:cNvPr>
            <p:cNvSpPr txBox="1"/>
            <p:nvPr/>
          </p:nvSpPr>
          <p:spPr>
            <a:xfrm>
              <a:off x="336176" y="1772410"/>
              <a:ext cx="3328234" cy="2308324"/>
            </a:xfrm>
            <a:prstGeom prst="rect">
              <a:avLst/>
            </a:prstGeom>
            <a:noFill/>
          </p:spPr>
          <p:txBody>
            <a:bodyPr wrap="square" rtlCol="0">
              <a:spAutoFit/>
            </a:bodyPr>
            <a:lstStyle/>
            <a:p>
              <a:pPr marL="179388" indent="-179388">
                <a:buFont typeface="Arial" panose="020B0604020202020204" pitchFamily="34" charset="0"/>
                <a:buChar char="•"/>
              </a:pPr>
              <a:r>
                <a:rPr lang="en-US" sz="1200" b="1" dirty="0">
                  <a:latin typeface="Arial" panose="020B0604020202020204" pitchFamily="34" charset="0"/>
                  <a:cs typeface="Arial" panose="020B0604020202020204" pitchFamily="34" charset="0"/>
                </a:rPr>
                <a:t>Take visible action on feedback</a:t>
              </a:r>
              <a:r>
                <a:rPr lang="en-US" sz="1200" dirty="0">
                  <a:latin typeface="Arial" panose="020B0604020202020204" pitchFamily="34" charset="0"/>
                  <a:cs typeface="Arial" panose="020B0604020202020204" pitchFamily="34" charset="0"/>
                </a:rPr>
                <a:t> and communicate outcomes clearly to employees.</a:t>
              </a:r>
            </a:p>
            <a:p>
              <a:pPr marL="179388" indent="-179388">
                <a:buFont typeface="Arial" panose="020B0604020202020204" pitchFamily="34" charset="0"/>
                <a:buChar char="•"/>
              </a:pPr>
              <a:r>
                <a:rPr lang="en-US" sz="1200" b="1" dirty="0">
                  <a:latin typeface="Arial" panose="020B0604020202020204" pitchFamily="34" charset="0"/>
                  <a:cs typeface="Arial" panose="020B0604020202020204" pitchFamily="34" charset="0"/>
                </a:rPr>
                <a:t>Use HappySignals </a:t>
              </a:r>
              <a:r>
                <a:rPr lang="en-US" sz="1200" b="1" dirty="0" err="1">
                  <a:latin typeface="Arial" panose="020B0604020202020204" pitchFamily="34" charset="0"/>
                  <a:cs typeface="Arial" panose="020B0604020202020204" pitchFamily="34" charset="0"/>
                </a:rPr>
                <a:t>LiveScreens</a:t>
              </a:r>
              <a:r>
                <a:rPr lang="en-US" sz="1200" dirty="0">
                  <a:latin typeface="Arial" panose="020B0604020202020204" pitchFamily="34" charset="0"/>
                  <a:cs typeface="Arial" panose="020B0604020202020204" pitchFamily="34" charset="0"/>
                </a:rPr>
                <a:t> to showcase real-time feedback and improvements.</a:t>
              </a:r>
            </a:p>
            <a:p>
              <a:pPr marL="179388" indent="-179388">
                <a:buFont typeface="Arial" panose="020B0604020202020204" pitchFamily="34" charset="0"/>
                <a:buChar char="•"/>
              </a:pPr>
              <a:r>
                <a:rPr lang="en-US" sz="1200" b="1" dirty="0">
                  <a:latin typeface="Arial" panose="020B0604020202020204" pitchFamily="34" charset="0"/>
                  <a:cs typeface="Arial" panose="020B0604020202020204" pitchFamily="34" charset="0"/>
                </a:rPr>
                <a:t>Managers and leaders should regularly inform teams</a:t>
              </a:r>
              <a:r>
                <a:rPr lang="en-US" sz="1200" dirty="0">
                  <a:latin typeface="Arial" panose="020B0604020202020204" pitchFamily="34" charset="0"/>
                  <a:cs typeface="Arial" panose="020B0604020202020204" pitchFamily="34" charset="0"/>
                </a:rPr>
                <a:t> about key changes made as a result of feedback.</a:t>
              </a:r>
            </a:p>
            <a:p>
              <a:pPr marL="179388" indent="-179388">
                <a:buFont typeface="Arial" panose="020B0604020202020204" pitchFamily="34" charset="0"/>
                <a:buChar char="•"/>
              </a:pPr>
              <a:r>
                <a:rPr lang="en-US" sz="1200" b="1" dirty="0">
                  <a:latin typeface="Arial" panose="020B0604020202020204" pitchFamily="34" charset="0"/>
                  <a:cs typeface="Arial" panose="020B0604020202020204" pitchFamily="34" charset="0"/>
                </a:rPr>
                <a:t>Respond to feedback</a:t>
              </a:r>
              <a:r>
                <a:rPr lang="en-US" sz="1200" dirty="0">
                  <a:latin typeface="Arial" panose="020B0604020202020204" pitchFamily="34" charset="0"/>
                  <a:cs typeface="Arial" panose="020B0604020202020204" pitchFamily="34" charset="0"/>
                </a:rPr>
                <a:t> through follow-ups, call-backs or group discussions (where permitted and appropriate).</a:t>
              </a:r>
            </a:p>
          </p:txBody>
        </p:sp>
      </p:grpSp>
      <p:grpSp>
        <p:nvGrpSpPr>
          <p:cNvPr id="29" name="Group 28">
            <a:extLst>
              <a:ext uri="{FF2B5EF4-FFF2-40B4-BE49-F238E27FC236}">
                <a16:creationId xmlns:a16="http://schemas.microsoft.com/office/drawing/2014/main" id="{4A838A74-C164-4F5D-55F3-665366A65591}"/>
              </a:ext>
            </a:extLst>
          </p:cNvPr>
          <p:cNvGrpSpPr/>
          <p:nvPr/>
        </p:nvGrpSpPr>
        <p:grpSpPr>
          <a:xfrm>
            <a:off x="4042118" y="1507960"/>
            <a:ext cx="3330000" cy="2817099"/>
            <a:chOff x="4017955" y="1263635"/>
            <a:chExt cx="3330000" cy="2817099"/>
          </a:xfrm>
        </p:grpSpPr>
        <p:sp>
          <p:nvSpPr>
            <p:cNvPr id="30" name="Rectangle: Rounded Corners 24">
              <a:extLst>
                <a:ext uri="{FF2B5EF4-FFF2-40B4-BE49-F238E27FC236}">
                  <a16:creationId xmlns:a16="http://schemas.microsoft.com/office/drawing/2014/main" id="{4E192EFD-7C9B-7E54-62BF-401A50E12A3C}"/>
                </a:ext>
              </a:extLst>
            </p:cNvPr>
            <p:cNvSpPr/>
            <p:nvPr/>
          </p:nvSpPr>
          <p:spPr>
            <a:xfrm>
              <a:off x="4017955" y="1263635"/>
              <a:ext cx="3330000" cy="44791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solidFill>
                    <a:schemeClr val="bg1"/>
                  </a:solidFill>
                  <a:latin typeface="Arial" panose="020B0604020202020204" pitchFamily="34" charset="0"/>
                  <a:cs typeface="Arial" panose="020B0604020202020204" pitchFamily="34" charset="0"/>
                </a:rPr>
                <a:t>2. Strengthen communication and</a:t>
              </a:r>
              <a:br>
                <a:rPr lang="en-GB" sz="1400" b="1" dirty="0">
                  <a:solidFill>
                    <a:schemeClr val="bg1"/>
                  </a:solidFill>
                  <a:latin typeface="Arial" panose="020B0604020202020204" pitchFamily="34" charset="0"/>
                  <a:cs typeface="Arial" panose="020B0604020202020204" pitchFamily="34" charset="0"/>
                </a:rPr>
              </a:br>
              <a:r>
                <a:rPr lang="en-GB" sz="1400" b="1" dirty="0">
                  <a:solidFill>
                    <a:schemeClr val="bg1"/>
                  </a:solidFill>
                  <a:latin typeface="Arial" panose="020B0604020202020204" pitchFamily="34" charset="0"/>
                  <a:cs typeface="Arial" panose="020B0604020202020204" pitchFamily="34" charset="0"/>
                </a:rPr>
                <a:t>    leadership engagement</a:t>
              </a:r>
            </a:p>
          </p:txBody>
        </p:sp>
        <p:sp>
          <p:nvSpPr>
            <p:cNvPr id="31" name="TextBox 30">
              <a:extLst>
                <a:ext uri="{FF2B5EF4-FFF2-40B4-BE49-F238E27FC236}">
                  <a16:creationId xmlns:a16="http://schemas.microsoft.com/office/drawing/2014/main" id="{998367F9-3A5C-15EF-E5EB-90A56CA10024}"/>
                </a:ext>
              </a:extLst>
            </p:cNvPr>
            <p:cNvSpPr txBox="1"/>
            <p:nvPr/>
          </p:nvSpPr>
          <p:spPr>
            <a:xfrm>
              <a:off x="4017955" y="1772410"/>
              <a:ext cx="3328235" cy="2308324"/>
            </a:xfrm>
            <a:prstGeom prst="rect">
              <a:avLst/>
            </a:prstGeom>
            <a:noFill/>
          </p:spPr>
          <p:txBody>
            <a:bodyPr wrap="square" rtlCol="0">
              <a:spAutoFit/>
            </a:bodyPr>
            <a:lstStyle>
              <a:defPPr>
                <a:defRPr lang="fi-FI"/>
              </a:defPPr>
              <a:lvl1pPr marL="179388" indent="-179388">
                <a:buFont typeface="Arial" panose="020B0604020202020204" pitchFamily="34" charset="0"/>
                <a:buChar char="•"/>
                <a:defRPr sz="1200" b="1"/>
              </a:lvl1pPr>
            </a:lstStyle>
            <a:p>
              <a:r>
                <a:rPr lang="en-US" dirty="0">
                  <a:latin typeface="Arial" panose="020B0604020202020204" pitchFamily="34" charset="0"/>
                  <a:cs typeface="Arial" panose="020B0604020202020204" pitchFamily="34" charset="0"/>
                </a:rPr>
                <a:t>Leverage Corporate Communications</a:t>
              </a:r>
              <a:r>
                <a:rPr lang="en-US" b="0" dirty="0">
                  <a:latin typeface="Arial" panose="020B0604020202020204" pitchFamily="34" charset="0"/>
                  <a:cs typeface="Arial" panose="020B0604020202020204" pitchFamily="34" charset="0"/>
                </a:rPr>
                <a:t> to promote survey participation and share results.</a:t>
              </a:r>
            </a:p>
            <a:p>
              <a:r>
                <a:rPr lang="en-US" dirty="0">
                  <a:latin typeface="Arial" panose="020B0604020202020204" pitchFamily="34" charset="0"/>
                  <a:cs typeface="Arial" panose="020B0604020202020204" pitchFamily="34" charset="0"/>
                </a:rPr>
                <a:t>Secure senior leadership support </a:t>
              </a:r>
              <a:r>
                <a:rPr lang="en-US" b="0" dirty="0">
                  <a:latin typeface="Arial" panose="020B0604020202020204" pitchFamily="34" charset="0"/>
                  <a:cs typeface="Arial" panose="020B0604020202020204" pitchFamily="34" charset="0"/>
                </a:rPr>
                <a:t>to endorse the importance of feedback and encourage participation.</a:t>
              </a:r>
            </a:p>
            <a:p>
              <a:r>
                <a:rPr lang="en-US" dirty="0">
                  <a:latin typeface="Arial" panose="020B0604020202020204" pitchFamily="34" charset="0"/>
                  <a:cs typeface="Arial" panose="020B0604020202020204" pitchFamily="34" charset="0"/>
                </a:rPr>
                <a:t>Empower team leaders and influential employees </a:t>
              </a:r>
              <a:r>
                <a:rPr lang="en-US" b="0" dirty="0">
                  <a:latin typeface="Arial" panose="020B0604020202020204" pitchFamily="34" charset="0"/>
                  <a:cs typeface="Arial" panose="020B0604020202020204" pitchFamily="34" charset="0"/>
                </a:rPr>
                <a:t>to promote survey completion within their teams.</a:t>
              </a:r>
            </a:p>
            <a:p>
              <a:r>
                <a:rPr lang="en-US" dirty="0">
                  <a:latin typeface="Arial" panose="020B0604020202020204" pitchFamily="34" charset="0"/>
                  <a:cs typeface="Arial" panose="020B0604020202020204" pitchFamily="34" charset="0"/>
                </a:rPr>
                <a:t>Include feedback response insights in company-wide communications </a:t>
              </a:r>
              <a:r>
                <a:rPr lang="en-US" b="0" dirty="0">
                  <a:latin typeface="Arial" panose="020B0604020202020204" pitchFamily="34" charset="0"/>
                  <a:cs typeface="Arial" panose="020B0604020202020204" pitchFamily="34" charset="0"/>
                </a:rPr>
                <a:t>from senior leaders.</a:t>
              </a:r>
            </a:p>
          </p:txBody>
        </p:sp>
      </p:grpSp>
      <p:grpSp>
        <p:nvGrpSpPr>
          <p:cNvPr id="32" name="Group 31">
            <a:extLst>
              <a:ext uri="{FF2B5EF4-FFF2-40B4-BE49-F238E27FC236}">
                <a16:creationId xmlns:a16="http://schemas.microsoft.com/office/drawing/2014/main" id="{EA0E0B3A-DAB1-A658-0CD6-3EC736841C49}"/>
              </a:ext>
            </a:extLst>
          </p:cNvPr>
          <p:cNvGrpSpPr/>
          <p:nvPr/>
        </p:nvGrpSpPr>
        <p:grpSpPr>
          <a:xfrm>
            <a:off x="7743122" y="1507960"/>
            <a:ext cx="4193782" cy="3001765"/>
            <a:chOff x="7743122" y="1263635"/>
            <a:chExt cx="4193782" cy="3001765"/>
          </a:xfrm>
        </p:grpSpPr>
        <p:sp>
          <p:nvSpPr>
            <p:cNvPr id="33" name="Rectangle: Rounded Corners 31">
              <a:extLst>
                <a:ext uri="{FF2B5EF4-FFF2-40B4-BE49-F238E27FC236}">
                  <a16:creationId xmlns:a16="http://schemas.microsoft.com/office/drawing/2014/main" id="{A9B2BB02-C0A3-1000-B0E7-2BB80F12AA11}"/>
                </a:ext>
              </a:extLst>
            </p:cNvPr>
            <p:cNvSpPr/>
            <p:nvPr/>
          </p:nvSpPr>
          <p:spPr>
            <a:xfrm>
              <a:off x="7743122" y="1263635"/>
              <a:ext cx="4106000" cy="44791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solidFill>
                    <a:schemeClr val="bg1"/>
                  </a:solidFill>
                  <a:latin typeface="Arial" panose="020B0604020202020204" pitchFamily="34" charset="0"/>
                  <a:cs typeface="Arial" panose="020B0604020202020204" pitchFamily="34" charset="0"/>
                </a:rPr>
                <a:t>3. Optimize survey design and delivery</a:t>
              </a:r>
            </a:p>
          </p:txBody>
        </p:sp>
        <p:sp>
          <p:nvSpPr>
            <p:cNvPr id="34" name="TextBox 33">
              <a:extLst>
                <a:ext uri="{FF2B5EF4-FFF2-40B4-BE49-F238E27FC236}">
                  <a16:creationId xmlns:a16="http://schemas.microsoft.com/office/drawing/2014/main" id="{3244C750-95DC-8733-72CE-2B9DD595D1A4}"/>
                </a:ext>
              </a:extLst>
            </p:cNvPr>
            <p:cNvSpPr txBox="1"/>
            <p:nvPr/>
          </p:nvSpPr>
          <p:spPr>
            <a:xfrm>
              <a:off x="7743122" y="1772410"/>
              <a:ext cx="4193782" cy="2492990"/>
            </a:xfrm>
            <a:prstGeom prst="rect">
              <a:avLst/>
            </a:prstGeom>
            <a:noFill/>
          </p:spPr>
          <p:txBody>
            <a:bodyPr wrap="square" rtlCol="0">
              <a:spAutoFit/>
            </a:bodyPr>
            <a:lstStyle>
              <a:defPPr>
                <a:defRPr lang="fi-FI"/>
              </a:defPPr>
              <a:lvl1pPr marL="179388" indent="-179388">
                <a:buFont typeface="Arial" panose="020B0604020202020204" pitchFamily="34" charset="0"/>
                <a:buChar char="•"/>
                <a:defRPr sz="1200" b="1"/>
              </a:lvl1pPr>
            </a:lstStyle>
            <a:p>
              <a:r>
                <a:rPr lang="en-US" dirty="0">
                  <a:latin typeface="Arial" panose="020B0604020202020204" pitchFamily="34" charset="0"/>
                  <a:cs typeface="Arial" panose="020B0604020202020204" pitchFamily="34" charset="0"/>
                </a:rPr>
                <a:t>Stop sending feedback requests where not necessary</a:t>
              </a:r>
              <a:r>
                <a:rPr lang="en-US" b="0" dirty="0">
                  <a:latin typeface="Arial" panose="020B0604020202020204" pitchFamily="34" charset="0"/>
                  <a:cs typeface="Arial" panose="020B0604020202020204" pitchFamily="34" charset="0"/>
                </a:rPr>
                <a:t>—focus on relevant and targeted audiences. </a:t>
              </a:r>
            </a:p>
            <a:p>
              <a:r>
                <a:rPr lang="en-US" dirty="0">
                  <a:latin typeface="Arial" panose="020B0604020202020204" pitchFamily="34" charset="0"/>
                  <a:cs typeface="Arial" panose="020B0604020202020204" pitchFamily="34" charset="0"/>
                </a:rPr>
                <a:t>Review and refine the feedback request email </a:t>
              </a:r>
              <a:r>
                <a:rPr lang="en-US" b="0" dirty="0">
                  <a:latin typeface="Arial" panose="020B0604020202020204" pitchFamily="34" charset="0"/>
                  <a:cs typeface="Arial" panose="020B0604020202020204" pitchFamily="34" charset="0"/>
                </a:rPr>
                <a:t>for clarity, tone and relevance.</a:t>
              </a:r>
            </a:p>
            <a:p>
              <a:r>
                <a:rPr lang="en-US" b="0" dirty="0">
                  <a:latin typeface="Arial" panose="020B0604020202020204" pitchFamily="34" charset="0"/>
                  <a:cs typeface="Arial" panose="020B0604020202020204" pitchFamily="34" charset="0"/>
                </a:rPr>
                <a:t>Ensure the sender name and email display name are recognizable and trustworthy.</a:t>
              </a:r>
            </a:p>
            <a:p>
              <a:r>
                <a:rPr lang="en-US" dirty="0">
                  <a:latin typeface="Arial" panose="020B0604020202020204" pitchFamily="34" charset="0"/>
                  <a:cs typeface="Arial" panose="020B0604020202020204" pitchFamily="34" charset="0"/>
                </a:rPr>
                <a:t>Personalize the message: </a:t>
              </a:r>
              <a:r>
                <a:rPr lang="en-US" b="0" dirty="0">
                  <a:latin typeface="Arial" panose="020B0604020202020204" pitchFamily="34" charset="0"/>
                  <a:cs typeface="Arial" panose="020B0604020202020204" pitchFamily="34" charset="0"/>
                </a:rPr>
                <a:t>address the employee directly and explain anonymity (if applicable).</a:t>
              </a:r>
            </a:p>
            <a:p>
              <a:r>
                <a:rPr lang="en-US" dirty="0">
                  <a:latin typeface="Arial" panose="020B0604020202020204" pitchFamily="34" charset="0"/>
                  <a:cs typeface="Arial" panose="020B0604020202020204" pitchFamily="34" charset="0"/>
                </a:rPr>
                <a:t>Make the survey visually appealing and simple</a:t>
              </a:r>
              <a:r>
                <a:rPr lang="en-US" b="0" dirty="0">
                  <a:latin typeface="Arial" panose="020B0604020202020204" pitchFamily="34" charset="0"/>
                  <a:cs typeface="Arial" panose="020B0604020202020204" pitchFamily="34" charset="0"/>
                </a:rPr>
                <a:t>, highlighting how little time it takes and how feedback is used.</a:t>
              </a:r>
            </a:p>
            <a:p>
              <a:r>
                <a:rPr lang="en-US" dirty="0">
                  <a:latin typeface="Arial" panose="020B0604020202020204" pitchFamily="34" charset="0"/>
                  <a:cs typeface="Arial" panose="020B0604020202020204" pitchFamily="34" charset="0"/>
                </a:rPr>
                <a:t>Use local language </a:t>
              </a:r>
              <a:r>
                <a:rPr lang="en-US" b="0" dirty="0">
                  <a:latin typeface="Arial" panose="020B0604020202020204" pitchFamily="34" charset="0"/>
                  <a:cs typeface="Arial" panose="020B0604020202020204" pitchFamily="34" charset="0"/>
                </a:rPr>
                <a:t>to ensure accessibility and inclusivity.</a:t>
              </a:r>
            </a:p>
          </p:txBody>
        </p:sp>
      </p:grpSp>
      <p:grpSp>
        <p:nvGrpSpPr>
          <p:cNvPr id="35" name="Group 34">
            <a:extLst>
              <a:ext uri="{FF2B5EF4-FFF2-40B4-BE49-F238E27FC236}">
                <a16:creationId xmlns:a16="http://schemas.microsoft.com/office/drawing/2014/main" id="{2330B940-AE6D-7717-1BEE-8A3B0FBC6352}"/>
              </a:ext>
            </a:extLst>
          </p:cNvPr>
          <p:cNvGrpSpPr/>
          <p:nvPr/>
        </p:nvGrpSpPr>
        <p:grpSpPr>
          <a:xfrm>
            <a:off x="333002" y="4486865"/>
            <a:ext cx="3334937" cy="2082139"/>
            <a:chOff x="336176" y="1259931"/>
            <a:chExt cx="3334937" cy="2082139"/>
          </a:xfrm>
        </p:grpSpPr>
        <p:sp>
          <p:nvSpPr>
            <p:cNvPr id="36" name="Rectangle: Rounded Corners 38">
              <a:extLst>
                <a:ext uri="{FF2B5EF4-FFF2-40B4-BE49-F238E27FC236}">
                  <a16:creationId xmlns:a16="http://schemas.microsoft.com/office/drawing/2014/main" id="{4D33B514-D1AE-421B-4645-5AD90EBC675D}"/>
                </a:ext>
              </a:extLst>
            </p:cNvPr>
            <p:cNvSpPr/>
            <p:nvPr/>
          </p:nvSpPr>
          <p:spPr>
            <a:xfrm>
              <a:off x="342879" y="1259931"/>
              <a:ext cx="3328234" cy="44791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latin typeface="Arial" panose="020B0604020202020204" pitchFamily="34" charset="0"/>
                  <a:cs typeface="Arial" panose="020B0604020202020204" pitchFamily="34" charset="0"/>
                </a:rPr>
                <a:t>4. Tactics for Incident/Request</a:t>
              </a:r>
              <a:br>
                <a:rPr lang="en-US" sz="1400" b="1" dirty="0">
                  <a:latin typeface="Arial" panose="020B0604020202020204" pitchFamily="34" charset="0"/>
                  <a:cs typeface="Arial" panose="020B0604020202020204" pitchFamily="34" charset="0"/>
                </a:rPr>
              </a:br>
              <a:r>
                <a:rPr lang="en-US" sz="1400" b="1" dirty="0">
                  <a:latin typeface="Arial" panose="020B0604020202020204" pitchFamily="34" charset="0"/>
                  <a:cs typeface="Arial" panose="020B0604020202020204" pitchFamily="34" charset="0"/>
                </a:rPr>
                <a:t>    Surveys</a:t>
              </a:r>
            </a:p>
          </p:txBody>
        </p:sp>
        <p:sp>
          <p:nvSpPr>
            <p:cNvPr id="37" name="TextBox 36">
              <a:extLst>
                <a:ext uri="{FF2B5EF4-FFF2-40B4-BE49-F238E27FC236}">
                  <a16:creationId xmlns:a16="http://schemas.microsoft.com/office/drawing/2014/main" id="{21F4B7F2-EA88-0B42-B0CA-710DFA568F9D}"/>
                </a:ext>
              </a:extLst>
            </p:cNvPr>
            <p:cNvSpPr txBox="1"/>
            <p:nvPr/>
          </p:nvSpPr>
          <p:spPr>
            <a:xfrm>
              <a:off x="336176" y="1772410"/>
              <a:ext cx="3328234" cy="1569660"/>
            </a:xfrm>
            <a:prstGeom prst="rect">
              <a:avLst/>
            </a:prstGeom>
            <a:noFill/>
          </p:spPr>
          <p:txBody>
            <a:bodyPr wrap="square" rtlCol="0">
              <a:spAutoFit/>
            </a:bodyPr>
            <a:lstStyle/>
            <a:p>
              <a:pPr marL="179388" indent="-179388">
                <a:buFont typeface="Arial" panose="020B0604020202020204" pitchFamily="34" charset="0"/>
                <a:buChar char="•"/>
              </a:pPr>
              <a:r>
                <a:rPr lang="en-US" sz="1200" b="1" dirty="0">
                  <a:latin typeface="Arial" panose="020B0604020202020204" pitchFamily="34" charset="0"/>
                  <a:cs typeface="Arial" panose="020B0604020202020204" pitchFamily="34" charset="0"/>
                </a:rPr>
                <a:t>Allow ticket reopen functionality </a:t>
              </a:r>
              <a:r>
                <a:rPr lang="en-US" sz="1200" dirty="0">
                  <a:latin typeface="Arial" panose="020B0604020202020204" pitchFamily="34" charset="0"/>
                  <a:cs typeface="Arial" panose="020B0604020202020204" pitchFamily="34" charset="0"/>
                </a:rPr>
                <a:t>near the top of the feedback email to increase engagement.</a:t>
              </a:r>
            </a:p>
            <a:p>
              <a:pPr marL="179388" indent="-179388">
                <a:buFont typeface="Arial" panose="020B0604020202020204" pitchFamily="34" charset="0"/>
                <a:buChar char="•"/>
              </a:pPr>
              <a:r>
                <a:rPr lang="en-US" sz="1200" b="1" dirty="0">
                  <a:latin typeface="Arial" panose="020B0604020202020204" pitchFamily="34" charset="0"/>
                  <a:cs typeface="Arial" panose="020B0604020202020204" pitchFamily="34" charset="0"/>
                </a:rPr>
                <a:t>Ensure Service Desk agents remind users to provide feedback</a:t>
              </a:r>
              <a:r>
                <a:rPr lang="en-US" sz="1200" dirty="0">
                  <a:latin typeface="Arial" panose="020B0604020202020204" pitchFamily="34" charset="0"/>
                  <a:cs typeface="Arial" panose="020B0604020202020204" pitchFamily="34" charset="0"/>
                </a:rPr>
                <a:t>, with evidence logged in the ITSM tool - this should be distinct from automated resolution notifications.</a:t>
              </a:r>
              <a:endParaRPr lang="en-GB" sz="1200" dirty="0">
                <a:latin typeface="Arial" panose="020B0604020202020204" pitchFamily="34" charset="0"/>
                <a:cs typeface="Arial" panose="020B0604020202020204" pitchFamily="34" charset="0"/>
              </a:endParaRPr>
            </a:p>
          </p:txBody>
        </p:sp>
      </p:grpSp>
      <p:grpSp>
        <p:nvGrpSpPr>
          <p:cNvPr id="38" name="Group 37">
            <a:extLst>
              <a:ext uri="{FF2B5EF4-FFF2-40B4-BE49-F238E27FC236}">
                <a16:creationId xmlns:a16="http://schemas.microsoft.com/office/drawing/2014/main" id="{951CBEAB-611C-6561-7018-297F5641F0DF}"/>
              </a:ext>
            </a:extLst>
          </p:cNvPr>
          <p:cNvGrpSpPr/>
          <p:nvPr/>
        </p:nvGrpSpPr>
        <p:grpSpPr>
          <a:xfrm>
            <a:off x="4044764" y="4481937"/>
            <a:ext cx="3330000" cy="2078435"/>
            <a:chOff x="4017955" y="1263635"/>
            <a:chExt cx="3330000" cy="2078435"/>
          </a:xfrm>
        </p:grpSpPr>
        <p:sp>
          <p:nvSpPr>
            <p:cNvPr id="39" name="Rectangle: Rounded Corners 41">
              <a:extLst>
                <a:ext uri="{FF2B5EF4-FFF2-40B4-BE49-F238E27FC236}">
                  <a16:creationId xmlns:a16="http://schemas.microsoft.com/office/drawing/2014/main" id="{595033A6-F105-6D84-F273-9F78DFB5E0CB}"/>
                </a:ext>
              </a:extLst>
            </p:cNvPr>
            <p:cNvSpPr/>
            <p:nvPr/>
          </p:nvSpPr>
          <p:spPr>
            <a:xfrm>
              <a:off x="4017955" y="1263635"/>
              <a:ext cx="3330000" cy="44791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solidFill>
                    <a:schemeClr val="bg1"/>
                  </a:solidFill>
                  <a:latin typeface="Arial" panose="020B0604020202020204" pitchFamily="34" charset="0"/>
                  <a:cs typeface="Arial" panose="020B0604020202020204" pitchFamily="34" charset="0"/>
                </a:rPr>
                <a:t>5. Engage</a:t>
              </a:r>
            </a:p>
          </p:txBody>
        </p:sp>
        <p:sp>
          <p:nvSpPr>
            <p:cNvPr id="40" name="TextBox 39">
              <a:extLst>
                <a:ext uri="{FF2B5EF4-FFF2-40B4-BE49-F238E27FC236}">
                  <a16:creationId xmlns:a16="http://schemas.microsoft.com/office/drawing/2014/main" id="{622452C8-64B1-D0B2-C067-2E1DF3562D72}"/>
                </a:ext>
              </a:extLst>
            </p:cNvPr>
            <p:cNvSpPr txBox="1"/>
            <p:nvPr/>
          </p:nvSpPr>
          <p:spPr>
            <a:xfrm>
              <a:off x="4017955" y="1772410"/>
              <a:ext cx="3328235" cy="1569660"/>
            </a:xfrm>
            <a:prstGeom prst="rect">
              <a:avLst/>
            </a:prstGeom>
            <a:noFill/>
          </p:spPr>
          <p:txBody>
            <a:bodyPr wrap="square" rtlCol="0">
              <a:spAutoFit/>
            </a:bodyPr>
            <a:lstStyle>
              <a:defPPr>
                <a:defRPr lang="fi-FI"/>
              </a:defPPr>
              <a:lvl1pPr marL="179388" indent="-179388">
                <a:buFont typeface="Arial" panose="020B0604020202020204" pitchFamily="34" charset="0"/>
                <a:buChar char="•"/>
                <a:defRPr sz="1200" b="1"/>
              </a:lvl1pPr>
            </a:lstStyle>
            <a:p>
              <a:r>
                <a:rPr lang="en-US" dirty="0">
                  <a:latin typeface="Arial" panose="020B0604020202020204" pitchFamily="34" charset="0"/>
                  <a:cs typeface="Arial" panose="020B0604020202020204" pitchFamily="34" charset="0"/>
                </a:rPr>
                <a:t>Identify and work with non-responders</a:t>
              </a:r>
              <a:r>
                <a:rPr lang="en-US" b="0" dirty="0">
                  <a:latin typeface="Arial" panose="020B0604020202020204" pitchFamily="34" charset="0"/>
                  <a:cs typeface="Arial" panose="020B0604020202020204" pitchFamily="34" charset="0"/>
                </a:rPr>
                <a:t> (where permitted) to understand barriers and encourage participation.</a:t>
              </a:r>
            </a:p>
            <a:p>
              <a:r>
                <a:rPr lang="en-US" dirty="0">
                  <a:latin typeface="Arial" panose="020B0604020202020204" pitchFamily="34" charset="0"/>
                  <a:cs typeface="Arial" panose="020B0604020202020204" pitchFamily="34" charset="0"/>
                </a:rPr>
                <a:t>Conduct focus groups or individual follow-ups</a:t>
              </a:r>
              <a:r>
                <a:rPr lang="en-US" b="0" dirty="0">
                  <a:latin typeface="Arial" panose="020B0604020202020204" pitchFamily="34" charset="0"/>
                  <a:cs typeface="Arial" panose="020B0604020202020204" pitchFamily="34" charset="0"/>
                </a:rPr>
                <a:t> with detractors (where permitted) to explore concerns and improve future experiences.</a:t>
              </a:r>
            </a:p>
          </p:txBody>
        </p:sp>
      </p:grpSp>
      <p:grpSp>
        <p:nvGrpSpPr>
          <p:cNvPr id="41" name="Group 40">
            <a:extLst>
              <a:ext uri="{FF2B5EF4-FFF2-40B4-BE49-F238E27FC236}">
                <a16:creationId xmlns:a16="http://schemas.microsoft.com/office/drawing/2014/main" id="{2C29BD5F-2AD1-3497-12DC-7FB4AB05221A}"/>
              </a:ext>
            </a:extLst>
          </p:cNvPr>
          <p:cNvGrpSpPr/>
          <p:nvPr/>
        </p:nvGrpSpPr>
        <p:grpSpPr>
          <a:xfrm>
            <a:off x="7752998" y="4481937"/>
            <a:ext cx="4193782" cy="2263101"/>
            <a:chOff x="7743122" y="1263635"/>
            <a:chExt cx="4193782" cy="2263101"/>
          </a:xfrm>
        </p:grpSpPr>
        <p:sp>
          <p:nvSpPr>
            <p:cNvPr id="42" name="Rectangle: Rounded Corners 44">
              <a:extLst>
                <a:ext uri="{FF2B5EF4-FFF2-40B4-BE49-F238E27FC236}">
                  <a16:creationId xmlns:a16="http://schemas.microsoft.com/office/drawing/2014/main" id="{FDF820D2-FED1-1306-C4F1-B711CE9BEAB5}"/>
                </a:ext>
              </a:extLst>
            </p:cNvPr>
            <p:cNvSpPr/>
            <p:nvPr/>
          </p:nvSpPr>
          <p:spPr>
            <a:xfrm>
              <a:off x="7743122" y="1263635"/>
              <a:ext cx="4106000" cy="44791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latin typeface="Arial" panose="020B0604020202020204" pitchFamily="34" charset="0"/>
                  <a:cs typeface="Arial" panose="020B0604020202020204" pitchFamily="34" charset="0"/>
                </a:rPr>
                <a:t>6. Improve survey accessibility and visibility</a:t>
              </a:r>
              <a:endParaRPr lang="en-GB" sz="1100" b="1" dirty="0">
                <a:solidFill>
                  <a:schemeClr val="bg1"/>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AC81AD98-7E7B-D49F-E4BB-A120287AFE90}"/>
                </a:ext>
              </a:extLst>
            </p:cNvPr>
            <p:cNvSpPr txBox="1"/>
            <p:nvPr/>
          </p:nvSpPr>
          <p:spPr>
            <a:xfrm>
              <a:off x="7743122" y="1772410"/>
              <a:ext cx="4193782" cy="1754326"/>
            </a:xfrm>
            <a:prstGeom prst="rect">
              <a:avLst/>
            </a:prstGeom>
            <a:noFill/>
          </p:spPr>
          <p:txBody>
            <a:bodyPr wrap="square" rtlCol="0">
              <a:spAutoFit/>
            </a:bodyPr>
            <a:lstStyle>
              <a:defPPr>
                <a:defRPr lang="fi-FI"/>
              </a:defPPr>
              <a:lvl1pPr marL="179388" indent="-179388">
                <a:buFont typeface="Arial" panose="020B0604020202020204" pitchFamily="34" charset="0"/>
                <a:buChar char="•"/>
                <a:defRPr sz="1200" b="1"/>
              </a:lvl1pPr>
            </a:lstStyle>
            <a:p>
              <a:r>
                <a:rPr lang="en-US" dirty="0">
                  <a:latin typeface="Arial" panose="020B0604020202020204" pitchFamily="34" charset="0"/>
                  <a:cs typeface="Arial" panose="020B0604020202020204" pitchFamily="34" charset="0"/>
                </a:rPr>
                <a:t>Use Microsoft Teams</a:t>
              </a:r>
              <a:r>
                <a:rPr lang="en-US" b="0" dirty="0">
                  <a:latin typeface="Arial" panose="020B0604020202020204" pitchFamily="34" charset="0"/>
                  <a:cs typeface="Arial" panose="020B0604020202020204" pitchFamily="34" charset="0"/>
                </a:rPr>
                <a:t> to deliver surveys where possible.</a:t>
              </a:r>
            </a:p>
            <a:p>
              <a:r>
                <a:rPr lang="en-US" dirty="0">
                  <a:latin typeface="Arial" panose="020B0604020202020204" pitchFamily="34" charset="0"/>
                  <a:cs typeface="Arial" panose="020B0604020202020204" pitchFamily="34" charset="0"/>
                </a:rPr>
                <a:t>Display open surveys on the service portal</a:t>
              </a:r>
              <a:r>
                <a:rPr lang="en-US" b="0" dirty="0">
                  <a:latin typeface="Arial" panose="020B0604020202020204" pitchFamily="34" charset="0"/>
                  <a:cs typeface="Arial" panose="020B0604020202020204" pitchFamily="34" charset="0"/>
                </a:rPr>
                <a:t> to increase visibility and ease of access.</a:t>
              </a:r>
            </a:p>
            <a:p>
              <a:r>
                <a:rPr lang="en-US" dirty="0">
                  <a:latin typeface="Arial" panose="020B0604020202020204" pitchFamily="34" charset="0"/>
                  <a:cs typeface="Arial" panose="020B0604020202020204" pitchFamily="34" charset="0"/>
                </a:rPr>
                <a:t>Share response rates and feedback quality metrics</a:t>
              </a:r>
              <a:r>
                <a:rPr lang="en-US" b="0" dirty="0">
                  <a:latin typeface="Arial" panose="020B0604020202020204" pitchFamily="34" charset="0"/>
                  <a:cs typeface="Arial" panose="020B0604020202020204" pitchFamily="34" charset="0"/>
                </a:rPr>
                <a:t> (e.g., free text, support profiles, lost time) with stakeholders to drive accountability.</a:t>
              </a:r>
            </a:p>
            <a:p>
              <a:r>
                <a:rPr lang="en-US" dirty="0">
                  <a:latin typeface="Arial" panose="020B0604020202020204" pitchFamily="34" charset="0"/>
                  <a:cs typeface="Arial" panose="020B0604020202020204" pitchFamily="34" charset="0"/>
                </a:rPr>
                <a:t>Send a personalized thank-you message</a:t>
              </a:r>
              <a:r>
                <a:rPr lang="en-US" b="0" dirty="0">
                  <a:latin typeface="Arial" panose="020B0604020202020204" pitchFamily="34" charset="0"/>
                  <a:cs typeface="Arial" panose="020B0604020202020204" pitchFamily="34" charset="0"/>
                </a:rPr>
                <a:t> after survey submission to reinforce appreciation.</a:t>
              </a:r>
            </a:p>
          </p:txBody>
        </p:sp>
      </p:grpSp>
    </p:spTree>
    <p:extLst>
      <p:ext uri="{BB962C8B-B14F-4D97-AF65-F5344CB8AC3E}">
        <p14:creationId xmlns:p14="http://schemas.microsoft.com/office/powerpoint/2010/main" val="242643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09957-4E80-3755-3392-1005BE46D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0E545-766E-E6F3-2BB5-F9D827DC71AC}"/>
              </a:ext>
            </a:extLst>
          </p:cNvPr>
          <p:cNvSpPr>
            <a:spLocks noGrp="1"/>
          </p:cNvSpPr>
          <p:nvPr>
            <p:ph type="title"/>
          </p:nvPr>
        </p:nvSpPr>
        <p:spPr>
          <a:xfrm>
            <a:off x="381000" y="167357"/>
            <a:ext cx="11126056" cy="523220"/>
          </a:xfrm>
        </p:spPr>
        <p:txBody>
          <a:bodyPr>
            <a:normAutofit/>
          </a:bodyPr>
          <a:lstStyle/>
          <a:p>
            <a:r>
              <a:rPr lang="en-FI" sz="3200" dirty="0"/>
              <a:t>Improve Response Rates</a:t>
            </a:r>
          </a:p>
        </p:txBody>
      </p:sp>
      <p:graphicFrame>
        <p:nvGraphicFramePr>
          <p:cNvPr id="4" name="Table 3">
            <a:extLst>
              <a:ext uri="{FF2B5EF4-FFF2-40B4-BE49-F238E27FC236}">
                <a16:creationId xmlns:a16="http://schemas.microsoft.com/office/drawing/2014/main" id="{3EBC9A82-1CC4-D579-5F29-6829EA5DAD2C}"/>
              </a:ext>
            </a:extLst>
          </p:cNvPr>
          <p:cNvGraphicFramePr>
            <a:graphicFrameLocks noGrp="1"/>
          </p:cNvGraphicFramePr>
          <p:nvPr>
            <p:extLst>
              <p:ext uri="{D42A27DB-BD31-4B8C-83A1-F6EECF244321}">
                <p14:modId xmlns:p14="http://schemas.microsoft.com/office/powerpoint/2010/main" val="4062053580"/>
              </p:ext>
            </p:extLst>
          </p:nvPr>
        </p:nvGraphicFramePr>
        <p:xfrm>
          <a:off x="278810" y="690577"/>
          <a:ext cx="11608389" cy="6035040"/>
        </p:xfrm>
        <a:graphic>
          <a:graphicData uri="http://schemas.openxmlformats.org/drawingml/2006/table">
            <a:tbl>
              <a:tblPr firstRow="1" bandRow="1">
                <a:tableStyleId>{B301B821-A1FF-4177-AEE7-76D212191A09}</a:tableStyleId>
              </a:tblPr>
              <a:tblGrid>
                <a:gridCol w="1733506">
                  <a:extLst>
                    <a:ext uri="{9D8B030D-6E8A-4147-A177-3AD203B41FA5}">
                      <a16:colId xmlns:a16="http://schemas.microsoft.com/office/drawing/2014/main" val="403871207"/>
                    </a:ext>
                  </a:extLst>
                </a:gridCol>
                <a:gridCol w="4831825">
                  <a:extLst>
                    <a:ext uri="{9D8B030D-6E8A-4147-A177-3AD203B41FA5}">
                      <a16:colId xmlns:a16="http://schemas.microsoft.com/office/drawing/2014/main" val="825988129"/>
                    </a:ext>
                  </a:extLst>
                </a:gridCol>
                <a:gridCol w="839931">
                  <a:extLst>
                    <a:ext uri="{9D8B030D-6E8A-4147-A177-3AD203B41FA5}">
                      <a16:colId xmlns:a16="http://schemas.microsoft.com/office/drawing/2014/main" val="2859624947"/>
                    </a:ext>
                  </a:extLst>
                </a:gridCol>
                <a:gridCol w="4203127">
                  <a:extLst>
                    <a:ext uri="{9D8B030D-6E8A-4147-A177-3AD203B41FA5}">
                      <a16:colId xmlns:a16="http://schemas.microsoft.com/office/drawing/2014/main" val="546892660"/>
                    </a:ext>
                  </a:extLst>
                </a:gridCol>
              </a:tblGrid>
              <a:tr h="233504">
                <a:tc>
                  <a:txBody>
                    <a:bodyPr/>
                    <a:lstStyle/>
                    <a:p>
                      <a:r>
                        <a:rPr lang="en-US" sz="1050" dirty="0"/>
                        <a:t>Category</a:t>
                      </a:r>
                      <a:endParaRPr lang="en-GB" sz="1050" dirty="0"/>
                    </a:p>
                  </a:txBody>
                  <a:tcP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1D253C"/>
                    </a:solidFill>
                  </a:tcPr>
                </a:tc>
                <a:tc>
                  <a:txBody>
                    <a:bodyPr/>
                    <a:lstStyle/>
                    <a:p>
                      <a:r>
                        <a:rPr lang="en-GB" sz="1050" dirty="0"/>
                        <a:t>Activity</a:t>
                      </a:r>
                    </a:p>
                  </a:txBody>
                  <a:tcP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1D253C"/>
                    </a:solidFill>
                  </a:tcPr>
                </a:tc>
                <a:tc>
                  <a:txBody>
                    <a:bodyPr/>
                    <a:lstStyle/>
                    <a:p>
                      <a:pPr algn="ctr"/>
                      <a:r>
                        <a:rPr lang="en-GB" sz="1050" dirty="0"/>
                        <a:t>Complete</a:t>
                      </a:r>
                    </a:p>
                  </a:txBody>
                  <a:tcP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1D253C"/>
                    </a:solidFill>
                  </a:tcPr>
                </a:tc>
                <a:tc>
                  <a:txBody>
                    <a:bodyPr/>
                    <a:lstStyle/>
                    <a:p>
                      <a:pPr algn="ctr"/>
                      <a:r>
                        <a:rPr lang="en-US" sz="1050" dirty="0"/>
                        <a:t>Comments</a:t>
                      </a:r>
                      <a:endParaRPr lang="en-GB" sz="1050" dirty="0"/>
                    </a:p>
                  </a:txBody>
                  <a:tcP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1D253C"/>
                    </a:solidFill>
                  </a:tcPr>
                </a:tc>
                <a:extLst>
                  <a:ext uri="{0D108BD9-81ED-4DB2-BD59-A6C34878D82A}">
                    <a16:rowId xmlns:a16="http://schemas.microsoft.com/office/drawing/2014/main" val="1630513544"/>
                  </a:ext>
                </a:extLst>
              </a:tr>
              <a:tr h="233504">
                <a:tc rowSpan="4">
                  <a:txBody>
                    <a:bodyPr/>
                    <a:lstStyle/>
                    <a:p>
                      <a:pPr marL="90488" indent="0" algn="l" defTabSz="914400" rtl="0" eaLnBrk="1" fontAlgn="b" latinLnBrk="0" hangingPunct="1">
                        <a:buNone/>
                      </a:pPr>
                      <a:r>
                        <a:rPr lang="en-US" sz="1050" b="1" i="0" u="none" strike="noStrike" kern="1200" dirty="0">
                          <a:solidFill>
                            <a:schemeClr val="tx1"/>
                          </a:solidFill>
                          <a:effectLst/>
                          <a:latin typeface="+mn-lt"/>
                          <a:ea typeface="+mn-ea"/>
                          <a:cs typeface="+mn-cs"/>
                        </a:rPr>
                        <a:t>Close the Feedback Loop</a:t>
                      </a:r>
                      <a:endParaRPr lang="en-GB" sz="1050" b="1"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FFD8E6"/>
                    </a:solidFill>
                  </a:tcP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Take visible action on feedback </a:t>
                      </a:r>
                      <a:endParaRPr lang="en-GB"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570126"/>
                  </a:ext>
                </a:extLst>
              </a:tr>
              <a:tr h="233504">
                <a:tc vMerge="1">
                  <a:txBody>
                    <a:bodyPr/>
                    <a:lstStyle/>
                    <a:p>
                      <a:pPr marL="90488" indent="0" algn="l" defTabSz="914400" rtl="0" eaLnBrk="1" fontAlgn="b" latinLnBrk="0" hangingPunct="1">
                        <a:buNone/>
                      </a:pPr>
                      <a:endParaRPr lang="en-GB" sz="900" b="0" i="0" u="none" strike="noStrike" kern="1200" dirty="0">
                        <a:solidFill>
                          <a:srgbClr val="000000"/>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Use HappySignals Live Screens </a:t>
                      </a:r>
                      <a:endParaRPr lang="en-GB"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7374556"/>
                  </a:ext>
                </a:extLst>
              </a:tr>
              <a:tr h="233504">
                <a:tc vMerge="1">
                  <a:txBody>
                    <a:bodyPr/>
                    <a:lstStyle/>
                    <a:p>
                      <a:pPr marL="90488" indent="0" algn="l" defTabSz="914400" rtl="0" eaLnBrk="1" fontAlgn="b" latinLnBrk="0" hangingPunct="1">
                        <a:buNone/>
                      </a:pPr>
                      <a:endParaRPr lang="en-GB" sz="900" b="0" i="0" u="none" strike="noStrike" kern="1200" dirty="0">
                        <a:solidFill>
                          <a:srgbClr val="000000"/>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Managers and leaders regularly inform teams of improvements made </a:t>
                      </a:r>
                      <a:endParaRPr lang="en-GB"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9444411"/>
                  </a:ext>
                </a:extLst>
              </a:tr>
              <a:tr h="233504">
                <a:tc vMerge="1">
                  <a:txBody>
                    <a:bodyPr/>
                    <a:lstStyle/>
                    <a:p>
                      <a:pPr marL="90488" marR="0" lvl="0" indent="0" algn="l" defTabSz="914400" rtl="0" eaLnBrk="1" fontAlgn="b" latinLnBrk="0" hangingPunct="1">
                        <a:lnSpc>
                          <a:spcPct val="100000"/>
                        </a:lnSpc>
                        <a:spcBef>
                          <a:spcPts val="0"/>
                        </a:spcBef>
                        <a:spcAft>
                          <a:spcPts val="0"/>
                        </a:spcAft>
                        <a:buClrTx/>
                        <a:buSzTx/>
                        <a:buFontTx/>
                        <a:buNone/>
                        <a:tabLst/>
                        <a:defRPr/>
                      </a:pPr>
                      <a:endParaRPr lang="en-GB" sz="900" b="0" i="0" u="none" strike="noStrike" kern="1200" dirty="0">
                        <a:solidFill>
                          <a:srgbClr val="000000"/>
                        </a:solidFill>
                        <a:effectLst/>
                        <a:latin typeface="+mn-lt"/>
                        <a:ea typeface="+mn-ea"/>
                        <a:cs typeface="+mn-cs"/>
                      </a:endParaRPr>
                    </a:p>
                  </a:txBody>
                  <a:tcPr marL="0" marR="0" marT="0" marB="0" anchor="ctr"/>
                </a:tc>
                <a:tc>
                  <a:txBody>
                    <a:bodyPr/>
                    <a:lstStyle/>
                    <a:p>
                      <a:pPr marL="90488" marR="0" lvl="0" indent="0" algn="l" defTabSz="914400" rtl="0" eaLnBrk="1" fontAlgn="b"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chemeClr val="tx1"/>
                          </a:solidFill>
                          <a:effectLst/>
                          <a:uLnTx/>
                          <a:uFillTx/>
                          <a:latin typeface="+mn-lt"/>
                          <a:ea typeface="+mn-ea"/>
                          <a:cs typeface="+mn-cs"/>
                        </a:rPr>
                        <a:t>Respond to feedback through follow-ups</a:t>
                      </a:r>
                      <a:endParaRPr lang="en-GB"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5028477"/>
                  </a:ext>
                </a:extLst>
              </a:tr>
              <a:tr h="233504">
                <a:tc rowSpan="2">
                  <a:txBody>
                    <a:bodyPr/>
                    <a:lstStyle/>
                    <a:p>
                      <a:pPr marL="90488" indent="0" algn="l" defTabSz="914400" rtl="0" eaLnBrk="1" fontAlgn="b" latinLnBrk="0" hangingPunct="1">
                        <a:buNone/>
                      </a:pPr>
                      <a:r>
                        <a:rPr lang="en-US" sz="1050" b="1" i="0" u="none" strike="noStrike" kern="1200" dirty="0">
                          <a:solidFill>
                            <a:schemeClr val="tx1"/>
                          </a:solidFill>
                          <a:effectLst/>
                          <a:latin typeface="+mn-lt"/>
                          <a:ea typeface="+mn-ea"/>
                          <a:cs typeface="+mn-cs"/>
                        </a:rPr>
                        <a:t>Ticket Responses</a:t>
                      </a:r>
                      <a:endParaRPr lang="en-GB" sz="1050" b="1"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FFD8E6"/>
                    </a:solidFill>
                  </a:tcP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Allow ticket reopen functionality </a:t>
                      </a:r>
                      <a:endParaRPr lang="en-GB"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92792418"/>
                  </a:ext>
                </a:extLst>
              </a:tr>
              <a:tr h="233504">
                <a:tc vMerge="1">
                  <a:txBody>
                    <a:bodyPr/>
                    <a:lstStyle/>
                    <a:p>
                      <a:pPr marL="90488" indent="0" algn="l" defTabSz="914400" rtl="0" eaLnBrk="1" fontAlgn="b" latinLnBrk="0" hangingPunct="1">
                        <a:buNone/>
                      </a:pPr>
                      <a:endParaRPr lang="en-GB" sz="900" b="0" i="0" u="none" strike="noStrike" kern="1200" dirty="0">
                        <a:solidFill>
                          <a:srgbClr val="000000"/>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Service Desk agents remind users to provide feedback</a:t>
                      </a:r>
                      <a:endParaRPr lang="en-GB"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3568659"/>
                  </a:ext>
                </a:extLst>
              </a:tr>
              <a:tr h="233504">
                <a:tc rowSpan="4">
                  <a:txBody>
                    <a:bodyPr/>
                    <a:lstStyle/>
                    <a:p>
                      <a:pPr marL="90488" marR="0" lvl="0" indent="0" algn="l" defTabSz="914400" rtl="0" eaLnBrk="1" fontAlgn="b"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mn-lt"/>
                          <a:ea typeface="+mn-ea"/>
                          <a:cs typeface="+mn-cs"/>
                        </a:rPr>
                        <a:t>Strengthen communication &amp; leadership engagement</a:t>
                      </a:r>
                    </a:p>
                    <a:p>
                      <a:pPr marL="90488" indent="0" algn="l" defTabSz="914400" rtl="0" eaLnBrk="1" fontAlgn="b" latinLnBrk="0" hangingPunct="1">
                        <a:buNone/>
                      </a:pPr>
                      <a:endParaRPr lang="en-GB" sz="1050" b="1"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FFD8E6"/>
                    </a:solidFill>
                  </a:tcP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Leverage Corporate Communications </a:t>
                      </a:r>
                      <a:endParaRPr lang="en-GB"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6534099"/>
                  </a:ext>
                </a:extLst>
              </a:tr>
              <a:tr h="233504">
                <a:tc vMerge="1">
                  <a:txBody>
                    <a:bodyPr/>
                    <a:lstStyle/>
                    <a:p>
                      <a:pPr marL="90488" indent="0" algn="l" defTabSz="914400" rtl="0" eaLnBrk="1" fontAlgn="b" latinLnBrk="0" hangingPunct="1">
                        <a:buNone/>
                      </a:pPr>
                      <a:endParaRPr lang="en-US" sz="900" b="0" i="0" u="none" strike="noStrike" kern="1200" dirty="0">
                        <a:solidFill>
                          <a:srgbClr val="000000"/>
                        </a:solidFill>
                        <a:effectLst/>
                        <a:latin typeface="+mn-lt"/>
                        <a:ea typeface="+mn-ea"/>
                        <a:cs typeface="+mn-cs"/>
                      </a:endParaRPr>
                    </a:p>
                  </a:txBody>
                  <a:tcPr marL="0" marR="0" marT="0" marB="0" anchor="ctr"/>
                </a:tc>
                <a:tc>
                  <a:txBody>
                    <a:bodyPr/>
                    <a:lstStyle/>
                    <a:p>
                      <a:pPr marL="90488" marR="0" lvl="0" indent="0" algn="l" defTabSz="914400" rtl="0" eaLnBrk="1" fontAlgn="b"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chemeClr val="tx1"/>
                          </a:solidFill>
                          <a:effectLst/>
                          <a:uLnTx/>
                          <a:uFillTx/>
                          <a:latin typeface="+mn-lt"/>
                          <a:ea typeface="+mn-ea"/>
                          <a:cs typeface="+mn-cs"/>
                        </a:rPr>
                        <a:t>Secure senior leadership support </a:t>
                      </a:r>
                      <a:r>
                        <a:rPr kumimoji="0" lang="en-US" sz="1050" b="0" i="0" u="none" strike="noStrike" kern="1200" cap="none" spc="0" normalizeH="0" baseline="0" noProof="0" dirty="0">
                          <a:ln>
                            <a:noFill/>
                          </a:ln>
                          <a:solidFill>
                            <a:prstClr val="black"/>
                          </a:solidFill>
                          <a:effectLst/>
                          <a:uLnTx/>
                          <a:uFillTx/>
                          <a:latin typeface="+mn-lt"/>
                          <a:ea typeface="+mn-ea"/>
                          <a:cs typeface="+mn-cs"/>
                        </a:rPr>
                        <a:t>on importance of feedback and participation</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6127226"/>
                  </a:ext>
                </a:extLst>
              </a:tr>
              <a:tr h="233504">
                <a:tc vMerge="1">
                  <a:txBody>
                    <a:bodyPr/>
                    <a:lstStyle/>
                    <a:p>
                      <a:pPr marL="90488" indent="0" algn="l" defTabSz="914400" rtl="0" eaLnBrk="1" fontAlgn="b" latinLnBrk="0" hangingPunct="1">
                        <a:buNone/>
                      </a:pPr>
                      <a:endParaRPr lang="en-US" sz="900" b="0" i="0" u="none" strike="noStrike" kern="1200" dirty="0">
                        <a:solidFill>
                          <a:srgbClr val="000000"/>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Empower team leaders and influential employees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8622212"/>
                  </a:ext>
                </a:extLst>
              </a:tr>
              <a:tr h="233504">
                <a:tc vMerge="1">
                  <a:txBody>
                    <a:bodyPr/>
                    <a:lstStyle/>
                    <a:p>
                      <a:pPr marL="90488" indent="0" algn="l" defTabSz="914400" rtl="0" eaLnBrk="1" fontAlgn="b" latinLnBrk="0" hangingPunct="1">
                        <a:buNone/>
                      </a:pPr>
                      <a:endParaRPr lang="en-US" sz="900" b="0" i="0" u="none" strike="noStrike" kern="1200" dirty="0">
                        <a:solidFill>
                          <a:srgbClr val="000000"/>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Include feedback response insights in company-wide communications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4467324"/>
                  </a:ext>
                </a:extLst>
              </a:tr>
              <a:tr h="233504">
                <a:tc rowSpan="7">
                  <a:txBody>
                    <a:bodyPr/>
                    <a:lstStyle/>
                    <a:p>
                      <a:pPr marL="90488" marR="0" lvl="0" indent="0" algn="l" defTabSz="914400" rtl="0" eaLnBrk="1" fontAlgn="b"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mn-lt"/>
                          <a:ea typeface="+mn-ea"/>
                          <a:cs typeface="+mn-cs"/>
                        </a:rPr>
                        <a:t>Optimize survey design &amp; delivery</a:t>
                      </a:r>
                    </a:p>
                    <a:p>
                      <a:pPr marL="90488" indent="0" algn="l" defTabSz="914400" rtl="0" eaLnBrk="1" fontAlgn="b" latinLnBrk="0" hangingPunct="1">
                        <a:buNone/>
                      </a:pPr>
                      <a:endParaRPr lang="en-US" sz="1050" b="1"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FFD8E6"/>
                    </a:solidFill>
                  </a:tcP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Stop sending feedback requests where not necessary</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2302128"/>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Review and refine the feedback request email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30736394"/>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Personalize the message</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8795226"/>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Sender name and email display name are recognizable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6266430"/>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Make the survey visually appealing and simple</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2922050"/>
                  </a:ext>
                </a:extLst>
              </a:tr>
              <a:tr h="233504">
                <a:tc vMerge="1">
                  <a:txBody>
                    <a:bodyPr/>
                    <a:lstStyle/>
                    <a:p>
                      <a:endParaRPr lang="en-GB"/>
                    </a:p>
                  </a:txBody>
                  <a:tcPr/>
                </a:tc>
                <a:tc>
                  <a:txBody>
                    <a:bodyPr/>
                    <a:lstStyle/>
                    <a:p>
                      <a:pPr marL="90488" indent="0" algn="l" defTabSz="914400" rtl="0" eaLnBrk="1" fontAlgn="b" latinLnBrk="0" hangingPunct="1">
                        <a:buNone/>
                      </a:pPr>
                      <a:r>
                        <a:rPr lang="en-US" sz="1050" b="0" i="0" u="none" strike="noStrike" kern="1200" dirty="0">
                          <a:solidFill>
                            <a:schemeClr val="tx1"/>
                          </a:solidFill>
                          <a:effectLst/>
                          <a:latin typeface="+mn-lt"/>
                          <a:ea typeface="+mn-ea"/>
                          <a:cs typeface="+mn-cs"/>
                        </a:rPr>
                        <a:t>Review and adjust frequency (Proactive surveys only) </a:t>
                      </a: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6628970"/>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Use local language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3708504"/>
                  </a:ext>
                </a:extLst>
              </a:tr>
              <a:tr h="233504">
                <a:tc rowSpan="2">
                  <a:txBody>
                    <a:bodyPr/>
                    <a:lstStyle/>
                    <a:p>
                      <a:pPr marL="90488" marR="0" lvl="0" indent="0" algn="l" defTabSz="914400" rtl="0" eaLnBrk="1" fontAlgn="b"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mn-lt"/>
                          <a:ea typeface="+mn-ea"/>
                          <a:cs typeface="+mn-cs"/>
                        </a:rPr>
                        <a:t>Engage</a:t>
                      </a:r>
                    </a:p>
                    <a:p>
                      <a:pPr marL="90488" indent="0" algn="l" defTabSz="914400" rtl="0" eaLnBrk="1" fontAlgn="b" latinLnBrk="0" hangingPunct="1">
                        <a:buNone/>
                      </a:pPr>
                      <a:endParaRPr lang="en-US" sz="1050" b="1"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FFD8E6"/>
                    </a:solidFill>
                  </a:tcP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Identify and work with non-responders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67715173"/>
                  </a:ext>
                </a:extLst>
              </a:tr>
              <a:tr h="233504">
                <a:tc vMerge="1">
                  <a:txBody>
                    <a:bodyPr/>
                    <a:lstStyle/>
                    <a:p>
                      <a:pPr marL="90488" indent="0" algn="l" defTabSz="914400" rtl="0" eaLnBrk="1" fontAlgn="b" latinLnBrk="0" hangingPunct="1">
                        <a:buNone/>
                      </a:pPr>
                      <a:endParaRPr lang="en-US" sz="900" b="0" i="0" u="none" strike="noStrike" kern="1200" dirty="0">
                        <a:solidFill>
                          <a:srgbClr val="000000"/>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Conduct focus groups or individual follow-ups with detractors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8139473"/>
                  </a:ext>
                </a:extLst>
              </a:tr>
              <a:tr h="233504">
                <a:tc rowSpan="4">
                  <a:txBody>
                    <a:bodyPr/>
                    <a:lstStyle/>
                    <a:p>
                      <a:pPr marL="90488" marR="0" lvl="0" indent="0" algn="l" defTabSz="914400" rtl="0" eaLnBrk="1" fontAlgn="b"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chemeClr val="tx1"/>
                          </a:solidFill>
                          <a:effectLst/>
                          <a:uLnTx/>
                          <a:uFillTx/>
                          <a:latin typeface="+mn-lt"/>
                          <a:ea typeface="+mn-ea"/>
                          <a:cs typeface="+mn-cs"/>
                        </a:rPr>
                        <a:t>Improve Survey Accessibility &amp; Visibility</a:t>
                      </a:r>
                      <a:endParaRPr kumimoji="0" lang="en-GB" sz="1050" b="1" i="0" u="none" strike="noStrike" kern="1200" cap="none" spc="0" normalizeH="0" baseline="0" noProof="0" dirty="0">
                        <a:ln>
                          <a:noFill/>
                        </a:ln>
                        <a:solidFill>
                          <a:schemeClr val="tx1"/>
                        </a:solidFill>
                        <a:effectLst/>
                        <a:uLnTx/>
                        <a:uFillTx/>
                        <a:latin typeface="+mn-lt"/>
                        <a:ea typeface="+mn-ea"/>
                        <a:cs typeface="+mn-cs"/>
                      </a:endParaRPr>
                    </a:p>
                    <a:p>
                      <a:pPr marL="90488" indent="0" algn="l" defTabSz="914400" rtl="0" eaLnBrk="1" fontAlgn="b" latinLnBrk="0" hangingPunct="1">
                        <a:buNone/>
                      </a:pPr>
                      <a:endParaRPr lang="en-US" sz="1050" b="1"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solidFill>
                      <a:srgbClr val="FFD8E6"/>
                    </a:solidFill>
                  </a:tcP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Use Microsoft Teams delivery</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4241593"/>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Display open surveys on the service portal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1204070"/>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Share response rates and feedback quality metrics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1209240"/>
                  </a:ext>
                </a:extLst>
              </a:tr>
              <a:tr h="233504">
                <a:tc vMerge="1">
                  <a:txBody>
                    <a:bodyPr/>
                    <a:lstStyle/>
                    <a:p>
                      <a:pPr marL="90488" indent="0" algn="l" defTabSz="914400" rtl="0" eaLnBrk="1" fontAlgn="b" latinLnBrk="0" hangingPunct="1">
                        <a:buNone/>
                      </a:pPr>
                      <a:endParaRPr lang="en-US" sz="900" b="0" i="0" u="none" strike="noStrike" kern="1200" dirty="0">
                        <a:solidFill>
                          <a:schemeClr val="tx1"/>
                        </a:solidFill>
                        <a:effectLst/>
                        <a:latin typeface="+mn-lt"/>
                        <a:ea typeface="+mn-ea"/>
                        <a:cs typeface="+mn-cs"/>
                      </a:endParaRPr>
                    </a:p>
                  </a:txBody>
                  <a:tcPr marL="0" marR="0" marT="0" marB="0" anchor="ctr"/>
                </a:tc>
                <a:tc>
                  <a:txBody>
                    <a:bodyPr/>
                    <a:lstStyle/>
                    <a:p>
                      <a:pPr marL="90488" indent="0" algn="l" defTabSz="914400" rtl="0" eaLnBrk="1" fontAlgn="b" latinLnBrk="0" hangingPunct="1">
                        <a:buNone/>
                      </a:pPr>
                      <a:r>
                        <a:rPr kumimoji="0" lang="en-US" sz="1050" b="0" i="0" u="none" strike="noStrike" kern="1200" cap="none" spc="0" normalizeH="0" baseline="0" noProof="0" dirty="0">
                          <a:ln>
                            <a:noFill/>
                          </a:ln>
                          <a:solidFill>
                            <a:schemeClr val="tx1"/>
                          </a:solidFill>
                          <a:effectLst/>
                          <a:uLnTx/>
                          <a:uFillTx/>
                          <a:latin typeface="+mn-lt"/>
                          <a:ea typeface="+mn-ea"/>
                          <a:cs typeface="+mn-cs"/>
                        </a:rPr>
                        <a:t>Send a personalized thank-you message </a:t>
                      </a:r>
                      <a:endParaRPr lang="en-US" sz="1050" b="0" i="0" u="none" strike="noStrike" kern="1200" dirty="0">
                        <a:solidFill>
                          <a:schemeClr val="tx1"/>
                        </a:solidFill>
                        <a:effectLst/>
                        <a:latin typeface="+mn-lt"/>
                        <a:ea typeface="+mn-ea"/>
                        <a:cs typeface="+mn-cs"/>
                      </a:endParaRPr>
                    </a:p>
                  </a:txBody>
                  <a:tcPr marL="0" marR="0" marT="0" marB="0"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50" b="0" dirty="0">
                        <a:solidFill>
                          <a:schemeClr val="tx1"/>
                        </a:solidFill>
                        <a:latin typeface="+mn-lt"/>
                      </a:endParaRPr>
                    </a:p>
                  </a:txBody>
                  <a:tcPr anchor="ctr">
                    <a:lnL w="12700" cap="flat" cmpd="sng" algn="ctr">
                      <a:solidFill>
                        <a:srgbClr val="FFD8E6"/>
                      </a:solidFill>
                      <a:prstDash val="solid"/>
                      <a:round/>
                      <a:headEnd type="none" w="med" len="med"/>
                      <a:tailEnd type="none" w="med" len="med"/>
                    </a:lnL>
                    <a:lnR w="12700" cap="flat" cmpd="sng" algn="ctr">
                      <a:solidFill>
                        <a:srgbClr val="FFD8E6"/>
                      </a:solidFill>
                      <a:prstDash val="solid"/>
                      <a:round/>
                      <a:headEnd type="none" w="med" len="med"/>
                      <a:tailEnd type="none" w="med" len="med"/>
                    </a:lnR>
                    <a:lnT w="12700" cap="flat" cmpd="sng" algn="ctr">
                      <a:solidFill>
                        <a:srgbClr val="FFD8E6"/>
                      </a:solidFill>
                      <a:prstDash val="solid"/>
                      <a:round/>
                      <a:headEnd type="none" w="med" len="med"/>
                      <a:tailEnd type="none" w="med" len="med"/>
                    </a:lnT>
                    <a:lnB w="12700" cap="flat" cmpd="sng" algn="ctr">
                      <a:solidFill>
                        <a:srgbClr val="FFD8E6"/>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015638"/>
                  </a:ext>
                </a:extLst>
              </a:tr>
            </a:tbl>
          </a:graphicData>
        </a:graphic>
      </p:graphicFrame>
    </p:spTree>
    <p:extLst>
      <p:ext uri="{BB962C8B-B14F-4D97-AF65-F5344CB8AC3E}">
        <p14:creationId xmlns:p14="http://schemas.microsoft.com/office/powerpoint/2010/main" val="2770714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0370D-9694-74C8-0C98-3424FA474A77}"/>
              </a:ext>
            </a:extLst>
          </p:cNvPr>
          <p:cNvSpPr>
            <a:spLocks noGrp="1"/>
          </p:cNvSpPr>
          <p:nvPr>
            <p:ph type="title"/>
          </p:nvPr>
        </p:nvSpPr>
        <p:spPr>
          <a:xfrm>
            <a:off x="381000" y="390711"/>
            <a:ext cx="11126056" cy="902512"/>
          </a:xfrm>
        </p:spPr>
        <p:txBody>
          <a:bodyPr>
            <a:normAutofit fontScale="90000"/>
          </a:bodyPr>
          <a:lstStyle/>
          <a:p>
            <a:r>
              <a:rPr lang="en-GB" sz="3600" dirty="0"/>
              <a:t>Plan to increase response rates…</a:t>
            </a:r>
            <a:br>
              <a:rPr lang="en-GB" sz="3200" dirty="0"/>
            </a:br>
            <a:r>
              <a:rPr lang="en-US" sz="2700" b="0" dirty="0">
                <a:solidFill>
                  <a:srgbClr val="111111"/>
                </a:solidFill>
              </a:rPr>
              <a:t>It takes effort, but it’s worth it!  </a:t>
            </a:r>
            <a:br>
              <a:rPr lang="en-US" sz="3200" dirty="0"/>
            </a:br>
            <a:r>
              <a:rPr lang="en-GB" sz="3200" dirty="0"/>
              <a:t> </a:t>
            </a:r>
            <a:endParaRPr lang="en-FI" sz="3200" dirty="0"/>
          </a:p>
        </p:txBody>
      </p:sp>
      <p:sp>
        <p:nvSpPr>
          <p:cNvPr id="3" name="Arrow: Right 1">
            <a:extLst>
              <a:ext uri="{FF2B5EF4-FFF2-40B4-BE49-F238E27FC236}">
                <a16:creationId xmlns:a16="http://schemas.microsoft.com/office/drawing/2014/main" id="{BC93D941-67D8-A4FF-01D9-B663A64E1AD7}"/>
              </a:ext>
            </a:extLst>
          </p:cNvPr>
          <p:cNvSpPr/>
          <p:nvPr/>
        </p:nvSpPr>
        <p:spPr>
          <a:xfrm>
            <a:off x="363139" y="4131402"/>
            <a:ext cx="11572375" cy="448340"/>
          </a:xfrm>
          <a:prstGeom prst="rightArrow">
            <a:avLst/>
          </a:prstGeom>
          <a:solidFill>
            <a:srgbClr val="FF7EA5">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4" name="Rectangle: Rounded Corners 5">
            <a:extLst>
              <a:ext uri="{FF2B5EF4-FFF2-40B4-BE49-F238E27FC236}">
                <a16:creationId xmlns:a16="http://schemas.microsoft.com/office/drawing/2014/main" id="{D2F44B37-6A05-3ABF-E0F1-A4880436EB75}"/>
              </a:ext>
            </a:extLst>
          </p:cNvPr>
          <p:cNvSpPr/>
          <p:nvPr/>
        </p:nvSpPr>
        <p:spPr>
          <a:xfrm>
            <a:off x="493769" y="1319141"/>
            <a:ext cx="3240000" cy="561835"/>
          </a:xfrm>
          <a:prstGeom prst="rect">
            <a:avLst/>
          </a:prstGeom>
          <a:solidFill>
            <a:srgbClr val="1D253C"/>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dirty="0">
                <a:latin typeface="Arial" panose="020B0604020202020204" pitchFamily="34" charset="0"/>
                <a:cs typeface="Arial" panose="020B0604020202020204" pitchFamily="34" charset="0"/>
              </a:rPr>
              <a:t>Survey Design &amp; Delivery</a:t>
            </a: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19B31D-700B-3362-B2C5-BDB8E4E41020}"/>
              </a:ext>
            </a:extLst>
          </p:cNvPr>
          <p:cNvSpPr txBox="1"/>
          <p:nvPr/>
        </p:nvSpPr>
        <p:spPr>
          <a:xfrm>
            <a:off x="426260" y="1880977"/>
            <a:ext cx="3505860" cy="2308324"/>
          </a:xfrm>
          <a:prstGeom prst="rect">
            <a:avLst/>
          </a:prstGeom>
          <a:noFill/>
        </p:spPr>
        <p:txBody>
          <a:bodyPr wrap="square" rtlCol="0">
            <a:spAutoFit/>
          </a:bodyPr>
          <a:lstStyle/>
          <a:p>
            <a:pPr marL="177800" indent="-177800">
              <a:buFontTx/>
              <a:buChar char="-"/>
            </a:pPr>
            <a:r>
              <a:rPr lang="en-US" sz="1600" dirty="0">
                <a:latin typeface="Arial" panose="020B0604020202020204" pitchFamily="34" charset="0"/>
                <a:cs typeface="Arial" panose="020B0604020202020204" pitchFamily="34" charset="0"/>
              </a:rPr>
              <a:t>Simple and fast to digest</a:t>
            </a:r>
          </a:p>
          <a:p>
            <a:pPr marL="177800" indent="-177800">
              <a:buFontTx/>
              <a:buChar char="-"/>
            </a:pPr>
            <a:r>
              <a:rPr lang="en-US" sz="1600" dirty="0">
                <a:latin typeface="Arial" panose="020B0604020202020204" pitchFamily="34" charset="0"/>
                <a:cs typeface="Arial" panose="020B0604020202020204" pitchFamily="34" charset="0"/>
              </a:rPr>
              <a:t>Visually appealing</a:t>
            </a:r>
          </a:p>
          <a:p>
            <a:pPr marL="177800" indent="-177800">
              <a:buFontTx/>
              <a:buChar char="-"/>
            </a:pPr>
            <a:r>
              <a:rPr lang="en-US" sz="1600" dirty="0">
                <a:latin typeface="Arial" panose="020B0604020202020204" pitchFamily="34" charset="0"/>
                <a:cs typeface="Arial" panose="020B0604020202020204" pitchFamily="34" charset="0"/>
              </a:rPr>
              <a:t>Appropriate recipients  </a:t>
            </a:r>
          </a:p>
          <a:p>
            <a:pPr marL="177800" indent="-177800">
              <a:buFontTx/>
              <a:buChar char="-"/>
            </a:pPr>
            <a:r>
              <a:rPr lang="en-US" sz="1600" dirty="0">
                <a:latin typeface="Arial" panose="020B0604020202020204" pitchFamily="34" charset="0"/>
                <a:cs typeface="Arial" panose="020B0604020202020204" pitchFamily="34" charset="0"/>
              </a:rPr>
              <a:t>Email sender address</a:t>
            </a:r>
          </a:p>
          <a:p>
            <a:pPr marL="177800" indent="-177800">
              <a:buFontTx/>
              <a:buChar char="-"/>
            </a:pPr>
            <a:r>
              <a:rPr lang="en-US" sz="1600" dirty="0">
                <a:latin typeface="Arial" panose="020B0604020202020204" pitchFamily="34" charset="0"/>
                <a:cs typeface="Arial" panose="020B0604020202020204" pitchFamily="34" charset="0"/>
              </a:rPr>
              <a:t>Sent in local language</a:t>
            </a:r>
          </a:p>
          <a:p>
            <a:pPr marL="177800" indent="-177800">
              <a:buFontTx/>
              <a:buChar char="-"/>
            </a:pPr>
            <a:r>
              <a:rPr lang="en-US" sz="1600" dirty="0">
                <a:latin typeface="Arial" panose="020B0604020202020204" pitchFamily="34" charset="0"/>
                <a:cs typeface="Arial" panose="020B0604020202020204" pitchFamily="34" charset="0"/>
              </a:rPr>
              <a:t>Sent via MS Teams</a:t>
            </a:r>
          </a:p>
          <a:p>
            <a:pPr marL="177800" indent="-177800">
              <a:buFontTx/>
              <a:buChar char="-"/>
            </a:pPr>
            <a:r>
              <a:rPr lang="en-US" sz="1600" dirty="0">
                <a:latin typeface="Arial" panose="020B0604020202020204" pitchFamily="34" charset="0"/>
                <a:cs typeface="Arial" panose="020B0604020202020204" pitchFamily="34" charset="0"/>
              </a:rPr>
              <a:t>Delivery time of day (proactive)</a:t>
            </a:r>
          </a:p>
          <a:p>
            <a:pPr marL="177800" indent="-177800">
              <a:buFontTx/>
              <a:buChar char="-"/>
            </a:pPr>
            <a:r>
              <a:rPr lang="en-US" sz="1600" dirty="0">
                <a:latin typeface="Arial" panose="020B0604020202020204" pitchFamily="34" charset="0"/>
                <a:cs typeface="Arial" panose="020B0604020202020204" pitchFamily="34" charset="0"/>
              </a:rPr>
              <a:t>Thank-you message</a:t>
            </a:r>
          </a:p>
          <a:p>
            <a:pPr marL="177800" indent="-177800">
              <a:buFontTx/>
              <a:buChar char="-"/>
            </a:pPr>
            <a:r>
              <a:rPr lang="en-US" sz="1600" dirty="0">
                <a:latin typeface="Arial" panose="020B0604020202020204" pitchFamily="34" charset="0"/>
                <a:cs typeface="Arial" panose="020B0604020202020204" pitchFamily="34" charset="0"/>
              </a:rPr>
              <a:t>Open surveys visible on portal </a:t>
            </a:r>
          </a:p>
        </p:txBody>
      </p:sp>
      <p:sp>
        <p:nvSpPr>
          <p:cNvPr id="6" name="Rectangle: Rounded Corners 12">
            <a:extLst>
              <a:ext uri="{FF2B5EF4-FFF2-40B4-BE49-F238E27FC236}">
                <a16:creationId xmlns:a16="http://schemas.microsoft.com/office/drawing/2014/main" id="{3E3EC049-A0A1-48C4-EE5D-AEBA002509B0}"/>
              </a:ext>
            </a:extLst>
          </p:cNvPr>
          <p:cNvSpPr/>
          <p:nvPr/>
        </p:nvSpPr>
        <p:spPr>
          <a:xfrm>
            <a:off x="2117795" y="4582395"/>
            <a:ext cx="3240000" cy="561835"/>
          </a:xfrm>
          <a:prstGeom prst="rect">
            <a:avLst/>
          </a:prstGeom>
          <a:solidFill>
            <a:srgbClr val="FFD8E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dirty="0">
                <a:solidFill>
                  <a:schemeClr val="tx1"/>
                </a:solidFill>
                <a:latin typeface="Arial" panose="020B0604020202020204" pitchFamily="34" charset="0"/>
                <a:cs typeface="Arial" panose="020B0604020202020204" pitchFamily="34" charset="0"/>
              </a:rPr>
              <a:t>Buy-in and Comms</a:t>
            </a:r>
            <a:endParaRPr lang="en-GB"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55DAB45-357B-6A1E-5931-C40DD3F0817B}"/>
              </a:ext>
            </a:extLst>
          </p:cNvPr>
          <p:cNvSpPr txBox="1"/>
          <p:nvPr/>
        </p:nvSpPr>
        <p:spPr>
          <a:xfrm>
            <a:off x="2113056" y="5144230"/>
            <a:ext cx="3648956" cy="1323439"/>
          </a:xfrm>
          <a:prstGeom prst="rect">
            <a:avLst/>
          </a:prstGeom>
          <a:noFill/>
        </p:spPr>
        <p:txBody>
          <a:bodyPr wrap="square" rtlCol="0">
            <a:spAutoFit/>
          </a:bodyPr>
          <a:lstStyle/>
          <a:p>
            <a:pPr marL="177800" indent="-177800">
              <a:buFontTx/>
              <a:buChar char="-"/>
            </a:pPr>
            <a:r>
              <a:rPr lang="en-US" sz="1600" dirty="0">
                <a:latin typeface="Arial" panose="020B0604020202020204" pitchFamily="34" charset="0"/>
                <a:cs typeface="Arial" panose="020B0604020202020204" pitchFamily="34" charset="0"/>
              </a:rPr>
              <a:t>Senior LT endorsement</a:t>
            </a:r>
          </a:p>
          <a:p>
            <a:pPr marL="177800" indent="-177800">
              <a:buFontTx/>
              <a:buChar char="-"/>
            </a:pPr>
            <a:r>
              <a:rPr lang="en-US" sz="1600" dirty="0">
                <a:latin typeface="Arial" panose="020B0604020202020204" pitchFamily="34" charset="0"/>
                <a:cs typeface="Arial" panose="020B0604020202020204" pitchFamily="34" charset="0"/>
              </a:rPr>
              <a:t>Leaders promote within their teams</a:t>
            </a:r>
          </a:p>
          <a:p>
            <a:pPr marL="177800" indent="-177800">
              <a:buFontTx/>
              <a:buChar char="-"/>
            </a:pPr>
            <a:r>
              <a:rPr lang="en-US" sz="1600" dirty="0">
                <a:latin typeface="Arial" panose="020B0604020202020204" pitchFamily="34" charset="0"/>
                <a:cs typeface="Arial" panose="020B0604020202020204" pitchFamily="34" charset="0"/>
              </a:rPr>
              <a:t>Corporate Comms engaged / support</a:t>
            </a:r>
          </a:p>
          <a:p>
            <a:pPr marL="177800" indent="-177800">
              <a:buFontTx/>
              <a:buChar char="-"/>
            </a:pPr>
            <a:r>
              <a:rPr lang="en-US" sz="1600" dirty="0">
                <a:latin typeface="Arial" panose="020B0604020202020204" pitchFamily="34" charset="0"/>
                <a:cs typeface="Arial" panose="020B0604020202020204" pitchFamily="34" charset="0"/>
              </a:rPr>
              <a:t>Service Desk seek feedback</a:t>
            </a:r>
          </a:p>
        </p:txBody>
      </p:sp>
      <p:sp>
        <p:nvSpPr>
          <p:cNvPr id="8" name="Rectangle: Rounded Corners 28">
            <a:extLst>
              <a:ext uri="{FF2B5EF4-FFF2-40B4-BE49-F238E27FC236}">
                <a16:creationId xmlns:a16="http://schemas.microsoft.com/office/drawing/2014/main" id="{63F53C83-738E-CD88-2223-06D803F50587}"/>
              </a:ext>
            </a:extLst>
          </p:cNvPr>
          <p:cNvSpPr/>
          <p:nvPr/>
        </p:nvSpPr>
        <p:spPr>
          <a:xfrm>
            <a:off x="4433459" y="1319142"/>
            <a:ext cx="3240000" cy="561835"/>
          </a:xfrm>
          <a:prstGeom prst="rect">
            <a:avLst/>
          </a:prstGeom>
          <a:solidFill>
            <a:srgbClr val="FFD8E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dirty="0">
                <a:solidFill>
                  <a:schemeClr val="tx1"/>
                </a:solidFill>
                <a:latin typeface="Arial" panose="020B0604020202020204" pitchFamily="34" charset="0"/>
                <a:cs typeface="Arial" panose="020B0604020202020204" pitchFamily="34" charset="0"/>
              </a:rPr>
              <a:t>Share</a:t>
            </a:r>
            <a:endParaRPr lang="en-GB" dirty="0">
              <a:solidFill>
                <a:schemeClr val="tx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526A54A-FA8B-660D-EF64-C69CE42AF590}"/>
              </a:ext>
            </a:extLst>
          </p:cNvPr>
          <p:cNvSpPr txBox="1"/>
          <p:nvPr/>
        </p:nvSpPr>
        <p:spPr>
          <a:xfrm>
            <a:off x="4428723" y="1880977"/>
            <a:ext cx="2897064" cy="830997"/>
          </a:xfrm>
          <a:prstGeom prst="rect">
            <a:avLst/>
          </a:prstGeom>
          <a:noFill/>
        </p:spPr>
        <p:txBody>
          <a:bodyPr wrap="square" rtlCol="0">
            <a:spAutoFit/>
          </a:bodyPr>
          <a:lstStyle/>
          <a:p>
            <a:pPr marL="177800" indent="-177800">
              <a:buFontTx/>
              <a:buChar char="-"/>
            </a:pPr>
            <a:r>
              <a:rPr lang="en-US" sz="1600" dirty="0">
                <a:latin typeface="Arial" panose="020B0604020202020204" pitchFamily="34" charset="0"/>
                <a:cs typeface="Arial" panose="020B0604020202020204" pitchFamily="34" charset="0"/>
              </a:rPr>
              <a:t>Share response rates with Senior LT and Leaders – accountability</a:t>
            </a:r>
          </a:p>
        </p:txBody>
      </p:sp>
      <p:sp>
        <p:nvSpPr>
          <p:cNvPr id="10" name="Rectangle: Rounded Corners 30">
            <a:extLst>
              <a:ext uri="{FF2B5EF4-FFF2-40B4-BE49-F238E27FC236}">
                <a16:creationId xmlns:a16="http://schemas.microsoft.com/office/drawing/2014/main" id="{8FFCF375-8BB9-D5B2-2F48-581B17D7B8B0}"/>
              </a:ext>
            </a:extLst>
          </p:cNvPr>
          <p:cNvSpPr/>
          <p:nvPr/>
        </p:nvSpPr>
        <p:spPr>
          <a:xfrm>
            <a:off x="6434728" y="4554543"/>
            <a:ext cx="3240000" cy="56183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dirty="0">
                <a:latin typeface="Arial" panose="020B0604020202020204" pitchFamily="34" charset="0"/>
                <a:cs typeface="Arial" panose="020B0604020202020204" pitchFamily="34" charset="0"/>
              </a:rPr>
              <a:t>Engage</a:t>
            </a:r>
            <a:endParaRPr lang="en-GB"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93671F5-8F46-C04E-05A4-CA440F56B49E}"/>
              </a:ext>
            </a:extLst>
          </p:cNvPr>
          <p:cNvSpPr txBox="1"/>
          <p:nvPr/>
        </p:nvSpPr>
        <p:spPr>
          <a:xfrm>
            <a:off x="6429990" y="5144230"/>
            <a:ext cx="3240000" cy="1077218"/>
          </a:xfrm>
          <a:prstGeom prst="rect">
            <a:avLst/>
          </a:prstGeom>
          <a:noFill/>
        </p:spPr>
        <p:txBody>
          <a:bodyPr wrap="square" rtlCol="0">
            <a:spAutoFit/>
          </a:bodyPr>
          <a:lstStyle/>
          <a:p>
            <a:pPr marL="177800" indent="-177800">
              <a:buFontTx/>
              <a:buChar char="-"/>
            </a:pPr>
            <a:r>
              <a:rPr lang="en-US" sz="1600" dirty="0">
                <a:latin typeface="Arial" panose="020B0604020202020204" pitchFamily="34" charset="0"/>
                <a:cs typeface="Arial" panose="020B0604020202020204" pitchFamily="34" charset="0"/>
              </a:rPr>
              <a:t>Identify and work with non-responders </a:t>
            </a:r>
          </a:p>
          <a:p>
            <a:pPr marL="177800" indent="-177800">
              <a:buFontTx/>
              <a:buChar char="-"/>
            </a:pPr>
            <a:r>
              <a:rPr lang="en-US" sz="1600" dirty="0">
                <a:latin typeface="Arial" panose="020B0604020202020204" pitchFamily="34" charset="0"/>
                <a:cs typeface="Arial" panose="020B0604020202020204" pitchFamily="34" charset="0"/>
              </a:rPr>
              <a:t>Conduct focus groups and individual follow-ups </a:t>
            </a:r>
          </a:p>
        </p:txBody>
      </p:sp>
      <p:sp>
        <p:nvSpPr>
          <p:cNvPr id="12" name="Rectangle: Rounded Corners 46">
            <a:extLst>
              <a:ext uri="{FF2B5EF4-FFF2-40B4-BE49-F238E27FC236}">
                <a16:creationId xmlns:a16="http://schemas.microsoft.com/office/drawing/2014/main" id="{1F08D1E4-74AD-F06A-74DB-C9010E61A07E}"/>
              </a:ext>
            </a:extLst>
          </p:cNvPr>
          <p:cNvSpPr/>
          <p:nvPr/>
        </p:nvSpPr>
        <p:spPr>
          <a:xfrm>
            <a:off x="8229455" y="1320823"/>
            <a:ext cx="3240000" cy="561835"/>
          </a:xfrm>
          <a:prstGeom prst="rect">
            <a:avLst/>
          </a:prstGeom>
          <a:solidFill>
            <a:srgbClr val="FF7EA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dirty="0">
                <a:latin typeface="Arial" panose="020B0604020202020204" pitchFamily="34" charset="0"/>
                <a:cs typeface="Arial" panose="020B0604020202020204" pitchFamily="34" charset="0"/>
              </a:rPr>
              <a:t>Do!</a:t>
            </a:r>
            <a:endParaRPr lang="en-GB"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4D73F56-C8A2-9D32-FCE1-5DF5015BDFA3}"/>
              </a:ext>
            </a:extLst>
          </p:cNvPr>
          <p:cNvSpPr txBox="1"/>
          <p:nvPr/>
        </p:nvSpPr>
        <p:spPr>
          <a:xfrm>
            <a:off x="8229455" y="1882658"/>
            <a:ext cx="3277601" cy="2062103"/>
          </a:xfrm>
          <a:prstGeom prst="rect">
            <a:avLst/>
          </a:prstGeom>
          <a:noFill/>
        </p:spPr>
        <p:txBody>
          <a:bodyPr wrap="square" rtlCol="0">
            <a:spAutoFit/>
          </a:bodyPr>
          <a:lstStyle/>
          <a:p>
            <a:pPr marL="177800" indent="-177800">
              <a:buFontTx/>
              <a:buChar char="-"/>
            </a:pPr>
            <a:r>
              <a:rPr lang="en-US" sz="1600" dirty="0">
                <a:latin typeface="Arial" panose="020B0604020202020204" pitchFamily="34" charset="0"/>
                <a:cs typeface="Arial" panose="020B0604020202020204" pitchFamily="34" charset="0"/>
              </a:rPr>
              <a:t>Act on feedback – individual and wider</a:t>
            </a:r>
          </a:p>
          <a:p>
            <a:pPr marL="177800" indent="-177800">
              <a:buFontTx/>
              <a:buChar char="-"/>
            </a:pPr>
            <a:r>
              <a:rPr lang="en-US" sz="1600" dirty="0">
                <a:latin typeface="Arial" panose="020B0604020202020204" pitchFamily="34" charset="0"/>
                <a:cs typeface="Arial" panose="020B0604020202020204" pitchFamily="34" charset="0"/>
              </a:rPr>
              <a:t>Share what is being done with feedback </a:t>
            </a:r>
          </a:p>
          <a:p>
            <a:pPr marL="177800" indent="-177800">
              <a:buFontTx/>
              <a:buChar char="-"/>
            </a:pPr>
            <a:r>
              <a:rPr lang="en-US" sz="1600" dirty="0">
                <a:latin typeface="Arial" panose="020B0604020202020204" pitchFamily="34" charset="0"/>
                <a:cs typeface="Arial" panose="020B0604020202020204" pitchFamily="34" charset="0"/>
              </a:rPr>
              <a:t>Implement Live Screens </a:t>
            </a:r>
          </a:p>
          <a:p>
            <a:pPr marL="177800" indent="-177800">
              <a:buFontTx/>
              <a:buChar char="-"/>
            </a:pPr>
            <a:r>
              <a:rPr lang="en-US" sz="1600" dirty="0">
                <a:latin typeface="Arial" panose="020B0604020202020204" pitchFamily="34" charset="0"/>
                <a:cs typeface="Arial" panose="020B0604020202020204" pitchFamily="34" charset="0"/>
              </a:rPr>
              <a:t>Communicate - Corporate Comms! </a:t>
            </a:r>
          </a:p>
          <a:p>
            <a:pPr marL="177800" indent="-177800"/>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7295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ACE2C-62F3-CD70-E0D4-7D77F543C161}"/>
              </a:ext>
            </a:extLst>
          </p:cNvPr>
          <p:cNvSpPr>
            <a:spLocks noGrp="1"/>
          </p:cNvSpPr>
          <p:nvPr>
            <p:ph type="title"/>
          </p:nvPr>
        </p:nvSpPr>
        <p:spPr/>
        <p:txBody>
          <a:bodyPr/>
          <a:lstStyle/>
          <a:p>
            <a:r>
              <a:rPr lang="en-GB" dirty="0"/>
              <a:t>Thank you</a:t>
            </a:r>
          </a:p>
        </p:txBody>
      </p:sp>
      <p:sp>
        <p:nvSpPr>
          <p:cNvPr id="5" name="Text Placeholder 4">
            <a:extLst>
              <a:ext uri="{FF2B5EF4-FFF2-40B4-BE49-F238E27FC236}">
                <a16:creationId xmlns:a16="http://schemas.microsoft.com/office/drawing/2014/main" id="{BF86207E-03D9-BFBE-AF20-2D625EC4CAB2}"/>
              </a:ext>
            </a:extLst>
          </p:cNvPr>
          <p:cNvSpPr>
            <a:spLocks noGrp="1"/>
          </p:cNvSpPr>
          <p:nvPr>
            <p:ph type="body" sz="quarter" idx="13"/>
          </p:nvPr>
        </p:nvSpPr>
        <p:spPr/>
        <p:txBody>
          <a:bodyPr/>
          <a:lstStyle/>
          <a:p>
            <a:r>
              <a:rPr lang="en-FI" dirty="0"/>
              <a:t>Your HappySignals Team</a:t>
            </a:r>
          </a:p>
        </p:txBody>
      </p:sp>
    </p:spTree>
    <p:extLst>
      <p:ext uri="{BB962C8B-B14F-4D97-AF65-F5344CB8AC3E}">
        <p14:creationId xmlns:p14="http://schemas.microsoft.com/office/powerpoint/2010/main" val="3238640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EAA012-F5F4-8444-29A6-A5E5FD268F31}"/>
              </a:ext>
            </a:extLst>
          </p:cNvPr>
          <p:cNvSpPr>
            <a:spLocks noGrp="1"/>
          </p:cNvSpPr>
          <p:nvPr>
            <p:ph type="title"/>
          </p:nvPr>
        </p:nvSpPr>
        <p:spPr>
          <a:xfrm>
            <a:off x="309080" y="3320715"/>
            <a:ext cx="6223000" cy="2486195"/>
          </a:xfrm>
        </p:spPr>
        <p:txBody>
          <a:bodyPr/>
          <a:lstStyle/>
          <a:p>
            <a:r>
              <a:rPr lang="en-GB" sz="2400" b="0" dirty="0"/>
              <a:t>To ensure the successful launch of your Employee Experience program with the highest possible response rates, it is essential to ensure maximum employee reach via their preferred channels and content types.</a:t>
            </a:r>
            <a:endParaRPr lang="en-FI" sz="2400" b="0" dirty="0"/>
          </a:p>
        </p:txBody>
      </p:sp>
      <p:sp>
        <p:nvSpPr>
          <p:cNvPr id="6" name="Text Placeholder 5">
            <a:extLst>
              <a:ext uri="{FF2B5EF4-FFF2-40B4-BE49-F238E27FC236}">
                <a16:creationId xmlns:a16="http://schemas.microsoft.com/office/drawing/2014/main" id="{8C9E3540-95F2-816F-A580-A4CA31AB671E}"/>
              </a:ext>
            </a:extLst>
          </p:cNvPr>
          <p:cNvSpPr>
            <a:spLocks noGrp="1"/>
          </p:cNvSpPr>
          <p:nvPr>
            <p:ph type="body" sz="quarter" idx="13"/>
          </p:nvPr>
        </p:nvSpPr>
        <p:spPr>
          <a:xfrm>
            <a:off x="309080" y="2236438"/>
            <a:ext cx="6223000" cy="1084277"/>
          </a:xfrm>
        </p:spPr>
        <p:txBody>
          <a:bodyPr/>
          <a:lstStyle/>
          <a:p>
            <a:r>
              <a:rPr lang="en-FI" sz="3200" b="1" dirty="0"/>
              <a:t>Involve others for communication support</a:t>
            </a:r>
          </a:p>
        </p:txBody>
      </p:sp>
    </p:spTree>
    <p:extLst>
      <p:ext uri="{BB962C8B-B14F-4D97-AF65-F5344CB8AC3E}">
        <p14:creationId xmlns:p14="http://schemas.microsoft.com/office/powerpoint/2010/main" val="1378130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6E003-887D-CBDD-6799-C29AC7554900}"/>
              </a:ext>
            </a:extLst>
          </p:cNvPr>
          <p:cNvSpPr>
            <a:spLocks noGrp="1"/>
          </p:cNvSpPr>
          <p:nvPr>
            <p:ph type="title"/>
          </p:nvPr>
        </p:nvSpPr>
        <p:spPr/>
        <p:txBody>
          <a:bodyPr>
            <a:normAutofit/>
          </a:bodyPr>
          <a:lstStyle/>
          <a:p>
            <a:r>
              <a:rPr lang="en-GB" sz="3200" dirty="0"/>
              <a:t>Get support for your communication plan and execution</a:t>
            </a:r>
            <a:endParaRPr lang="en-FI" sz="3200" dirty="0"/>
          </a:p>
        </p:txBody>
      </p:sp>
      <p:sp>
        <p:nvSpPr>
          <p:cNvPr id="3" name="Content Placeholder 2">
            <a:extLst>
              <a:ext uri="{FF2B5EF4-FFF2-40B4-BE49-F238E27FC236}">
                <a16:creationId xmlns:a16="http://schemas.microsoft.com/office/drawing/2014/main" id="{AA2D740F-1D9D-A43A-6A11-56B599618152}"/>
              </a:ext>
            </a:extLst>
          </p:cNvPr>
          <p:cNvSpPr>
            <a:spLocks noGrp="1"/>
          </p:cNvSpPr>
          <p:nvPr>
            <p:ph idx="1"/>
          </p:nvPr>
        </p:nvSpPr>
        <p:spPr/>
        <p:txBody>
          <a:bodyPr>
            <a:normAutofit fontScale="92500" lnSpcReduction="10000"/>
          </a:bodyPr>
          <a:lstStyle/>
          <a:p>
            <a:pPr marL="457200" indent="-457200">
              <a:spcBef>
                <a:spcPts val="1600"/>
              </a:spcBef>
              <a:buClr>
                <a:srgbClr val="FF7EA5"/>
              </a:buClr>
              <a:buFont typeface="+mj-lt"/>
              <a:buAutoNum type="arabicPeriod"/>
            </a:pPr>
            <a:r>
              <a:rPr lang="en-GB" dirty="0">
                <a:cs typeface="Arial" panose="020B0604020202020204" pitchFamily="34" charset="0"/>
              </a:rPr>
              <a:t>Involve </a:t>
            </a:r>
            <a:r>
              <a:rPr lang="en-GB" dirty="0">
                <a:solidFill>
                  <a:srgbClr val="FF7EA5"/>
                </a:solidFill>
                <a:cs typeface="Arial" panose="020B0604020202020204" pitchFamily="34" charset="0"/>
              </a:rPr>
              <a:t>Marketing, Communications</a:t>
            </a:r>
            <a:r>
              <a:rPr lang="en-GB" b="1" dirty="0">
                <a:solidFill>
                  <a:srgbClr val="1D253C"/>
                </a:solidFill>
                <a:cs typeface="Arial" panose="020B0604020202020204" pitchFamily="34" charset="0"/>
              </a:rPr>
              <a:t> </a:t>
            </a:r>
            <a:r>
              <a:rPr lang="en-GB" dirty="0">
                <a:solidFill>
                  <a:srgbClr val="1D253C"/>
                </a:solidFill>
                <a:cs typeface="Arial" panose="020B0604020202020204" pitchFamily="34" charset="0"/>
              </a:rPr>
              <a:t>or other designated people and departments</a:t>
            </a:r>
          </a:p>
          <a:p>
            <a:pPr marL="457200" indent="-457200">
              <a:spcBef>
                <a:spcPts val="1600"/>
              </a:spcBef>
              <a:buClr>
                <a:srgbClr val="FF7EA5"/>
              </a:buClr>
              <a:buFont typeface="+mj-lt"/>
              <a:buAutoNum type="arabicPeriod"/>
            </a:pPr>
            <a:r>
              <a:rPr lang="en-GB" dirty="0">
                <a:solidFill>
                  <a:srgbClr val="1D253C"/>
                </a:solidFill>
                <a:cs typeface="Arial" panose="020B0604020202020204" pitchFamily="34" charset="0"/>
              </a:rPr>
              <a:t>Consider creating a </a:t>
            </a:r>
            <a:r>
              <a:rPr lang="en-GB" dirty="0">
                <a:solidFill>
                  <a:srgbClr val="FF7EA5"/>
                </a:solidFill>
                <a:cs typeface="Arial" panose="020B0604020202020204" pitchFamily="34" charset="0"/>
              </a:rPr>
              <a:t>message signed off by the CIO </a:t>
            </a:r>
            <a:r>
              <a:rPr lang="en-GB" dirty="0">
                <a:solidFill>
                  <a:srgbClr val="1D253C"/>
                </a:solidFill>
                <a:cs typeface="Arial" panose="020B0604020202020204" pitchFamily="34" charset="0"/>
              </a:rPr>
              <a:t>or the head of the department spearheading the Employee Experience program</a:t>
            </a:r>
          </a:p>
          <a:p>
            <a:pPr marL="457200" indent="-457200">
              <a:spcBef>
                <a:spcPts val="1600"/>
              </a:spcBef>
              <a:buClr>
                <a:srgbClr val="FF7EA5"/>
              </a:buClr>
              <a:buFont typeface="+mj-lt"/>
              <a:buAutoNum type="arabicPeriod"/>
            </a:pPr>
            <a:r>
              <a:rPr lang="en-GB" dirty="0">
                <a:solidFill>
                  <a:srgbClr val="1D253C"/>
                </a:solidFill>
                <a:cs typeface="Arial" panose="020B0604020202020204" pitchFamily="34" charset="0"/>
              </a:rPr>
              <a:t>Create a </a:t>
            </a:r>
            <a:r>
              <a:rPr lang="en-GB" dirty="0">
                <a:solidFill>
                  <a:srgbClr val="FF7EA5"/>
                </a:solidFill>
                <a:cs typeface="Arial" panose="020B0604020202020204" pitchFamily="34" charset="0"/>
              </a:rPr>
              <a:t>narrative</a:t>
            </a:r>
            <a:r>
              <a:rPr lang="en-GB" b="1" dirty="0">
                <a:solidFill>
                  <a:srgbClr val="1D253C"/>
                </a:solidFill>
                <a:cs typeface="Arial" panose="020B0604020202020204" pitchFamily="34" charset="0"/>
              </a:rPr>
              <a:t> </a:t>
            </a:r>
            <a:r>
              <a:rPr lang="en-GB" dirty="0">
                <a:solidFill>
                  <a:srgbClr val="1D253C"/>
                </a:solidFill>
                <a:cs typeface="Arial" panose="020B0604020202020204" pitchFamily="34" charset="0"/>
              </a:rPr>
              <a:t>to be the frame and base for all other communication initiatives</a:t>
            </a:r>
          </a:p>
          <a:p>
            <a:pPr marL="457200" indent="-457200">
              <a:spcBef>
                <a:spcPts val="1600"/>
              </a:spcBef>
              <a:buClr>
                <a:srgbClr val="FF7EA5"/>
              </a:buClr>
              <a:buFont typeface="+mj-lt"/>
              <a:buAutoNum type="arabicPeriod"/>
            </a:pPr>
            <a:r>
              <a:rPr lang="en-GB" dirty="0">
                <a:solidFill>
                  <a:srgbClr val="1D253C"/>
                </a:solidFill>
                <a:cs typeface="Arial" panose="020B0604020202020204" pitchFamily="34" charset="0"/>
              </a:rPr>
              <a:t>Define a </a:t>
            </a:r>
            <a:r>
              <a:rPr lang="en-GB" dirty="0">
                <a:solidFill>
                  <a:srgbClr val="FF7EA5"/>
                </a:solidFill>
                <a:cs typeface="Arial" panose="020B0604020202020204" pitchFamily="34" charset="0"/>
              </a:rPr>
              <a:t>communication plan </a:t>
            </a:r>
            <a:r>
              <a:rPr lang="en-GB" dirty="0">
                <a:solidFill>
                  <a:srgbClr val="1D253C"/>
                </a:solidFill>
                <a:cs typeface="Arial" panose="020B0604020202020204" pitchFamily="34" charset="0"/>
              </a:rPr>
              <a:t>that focuses on regular communication initiatives rather than a one-off email</a:t>
            </a:r>
          </a:p>
          <a:p>
            <a:pPr marL="457200" indent="-457200">
              <a:spcBef>
                <a:spcPts val="1600"/>
              </a:spcBef>
              <a:buClr>
                <a:srgbClr val="FF7EA5"/>
              </a:buClr>
              <a:buFont typeface="+mj-lt"/>
              <a:buAutoNum type="arabicPeriod"/>
            </a:pPr>
            <a:r>
              <a:rPr lang="en-GB" dirty="0">
                <a:solidFill>
                  <a:srgbClr val="1D253C"/>
                </a:solidFill>
                <a:cs typeface="Arial" panose="020B0604020202020204" pitchFamily="34" charset="0"/>
              </a:rPr>
              <a:t>Consider creating </a:t>
            </a:r>
            <a:r>
              <a:rPr lang="en-GB" dirty="0">
                <a:solidFill>
                  <a:srgbClr val="FF7EA5"/>
                </a:solidFill>
                <a:cs typeface="Arial" panose="020B0604020202020204" pitchFamily="34" charset="0"/>
              </a:rPr>
              <a:t>simple and easily consumable content </a:t>
            </a:r>
            <a:r>
              <a:rPr lang="en-GB" dirty="0">
                <a:solidFill>
                  <a:srgbClr val="1D253C"/>
                </a:solidFill>
                <a:cs typeface="Arial" panose="020B0604020202020204" pitchFamily="34" charset="0"/>
              </a:rPr>
              <a:t>– flyers vs. long emails, videos vs. intranet posts – the more intuitive and approachable the content is, the easier it gets consumed by people and will reach a wider audience. </a:t>
            </a:r>
          </a:p>
          <a:p>
            <a:pPr marL="457200" indent="-457200">
              <a:spcBef>
                <a:spcPts val="1600"/>
              </a:spcBef>
              <a:buClr>
                <a:srgbClr val="FF7EA5"/>
              </a:buClr>
              <a:buFont typeface="+mj-lt"/>
              <a:buAutoNum type="arabicPeriod"/>
            </a:pPr>
            <a:r>
              <a:rPr lang="en-GB" dirty="0">
                <a:solidFill>
                  <a:srgbClr val="FF7EA5"/>
                </a:solidFill>
                <a:cs typeface="Arial" panose="020B0604020202020204" pitchFamily="34" charset="0"/>
              </a:rPr>
              <a:t>Ongoing communication creates transparency: </a:t>
            </a:r>
            <a:r>
              <a:rPr lang="en-GB" dirty="0">
                <a:cs typeface="Arial" panose="020B0604020202020204" pitchFamily="34" charset="0"/>
              </a:rPr>
              <a:t>Share the aim and purpose, share the first findings and actions that will be taken for improvement, give thanks and appreciation for those who have provided feedback</a:t>
            </a:r>
            <a:endParaRPr lang="en-FI" dirty="0">
              <a:cs typeface="Arial" panose="020B0604020202020204" pitchFamily="34" charset="0"/>
            </a:endParaRPr>
          </a:p>
        </p:txBody>
      </p:sp>
    </p:spTree>
    <p:extLst>
      <p:ext uri="{BB962C8B-B14F-4D97-AF65-F5344CB8AC3E}">
        <p14:creationId xmlns:p14="http://schemas.microsoft.com/office/powerpoint/2010/main" val="762112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D0699-DDE4-7B8D-FDB6-DE6EC38C3F8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E03E26C-8029-A34F-455F-66D62AD88E36}"/>
              </a:ext>
            </a:extLst>
          </p:cNvPr>
          <p:cNvSpPr>
            <a:spLocks noGrp="1"/>
          </p:cNvSpPr>
          <p:nvPr>
            <p:ph type="title"/>
          </p:nvPr>
        </p:nvSpPr>
        <p:spPr>
          <a:xfrm>
            <a:off x="309080" y="3320715"/>
            <a:ext cx="6223000" cy="2486195"/>
          </a:xfrm>
        </p:spPr>
        <p:txBody>
          <a:bodyPr/>
          <a:lstStyle/>
          <a:p>
            <a:r>
              <a:rPr lang="en-GB" sz="2400" b="0" dirty="0">
                <a:latin typeface="Arial"/>
                <a:cs typeface="Arial"/>
              </a:rPr>
              <a:t>When communicating about </a:t>
            </a:r>
            <a:r>
              <a:rPr lang="en-GB" sz="2400" b="0" dirty="0" err="1">
                <a:latin typeface="Arial"/>
                <a:cs typeface="Arial"/>
              </a:rPr>
              <a:t>HappySignals</a:t>
            </a:r>
            <a:r>
              <a:rPr lang="en-GB" sz="2400" b="0" dirty="0">
                <a:latin typeface="Arial"/>
                <a:cs typeface="Arial"/>
              </a:rPr>
              <a:t> to your employees it’s recommended to provide some visuals, videos or other useful materials.</a:t>
            </a:r>
          </a:p>
        </p:txBody>
      </p:sp>
      <p:sp>
        <p:nvSpPr>
          <p:cNvPr id="6" name="Text Placeholder 5">
            <a:extLst>
              <a:ext uri="{FF2B5EF4-FFF2-40B4-BE49-F238E27FC236}">
                <a16:creationId xmlns:a16="http://schemas.microsoft.com/office/drawing/2014/main" id="{CFE5E24F-FAE9-1C42-3795-F6C8CF9A8F22}"/>
              </a:ext>
            </a:extLst>
          </p:cNvPr>
          <p:cNvSpPr>
            <a:spLocks noGrp="1"/>
          </p:cNvSpPr>
          <p:nvPr>
            <p:ph type="body" sz="quarter" idx="13"/>
          </p:nvPr>
        </p:nvSpPr>
        <p:spPr>
          <a:xfrm>
            <a:off x="309080" y="2236438"/>
            <a:ext cx="6223000" cy="1084277"/>
          </a:xfrm>
        </p:spPr>
        <p:txBody>
          <a:bodyPr/>
          <a:lstStyle/>
          <a:p>
            <a:r>
              <a:rPr lang="en-GB" sz="3200" b="1" dirty="0"/>
              <a:t>Toolkit for Communication</a:t>
            </a:r>
            <a:endParaRPr lang="en-FI" sz="3200" b="1" dirty="0"/>
          </a:p>
        </p:txBody>
      </p:sp>
    </p:spTree>
    <p:extLst>
      <p:ext uri="{BB962C8B-B14F-4D97-AF65-F5344CB8AC3E}">
        <p14:creationId xmlns:p14="http://schemas.microsoft.com/office/powerpoint/2010/main" val="3896963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88020A-D550-F820-7073-3DBD4737335E}"/>
              </a:ext>
            </a:extLst>
          </p:cNvPr>
          <p:cNvSpPr>
            <a:spLocks noGrp="1"/>
          </p:cNvSpPr>
          <p:nvPr>
            <p:ph type="title"/>
          </p:nvPr>
        </p:nvSpPr>
        <p:spPr/>
        <p:txBody>
          <a:bodyPr>
            <a:normAutofit/>
          </a:bodyPr>
          <a:lstStyle/>
          <a:p>
            <a:r>
              <a:rPr lang="en-GB" sz="2800" dirty="0"/>
              <a:t>Basics of HappySignals</a:t>
            </a:r>
            <a:endParaRPr lang="en-FI" sz="2800" dirty="0"/>
          </a:p>
        </p:txBody>
      </p:sp>
      <p:sp>
        <p:nvSpPr>
          <p:cNvPr id="5" name="Text Placeholder 4">
            <a:extLst>
              <a:ext uri="{FF2B5EF4-FFF2-40B4-BE49-F238E27FC236}">
                <a16:creationId xmlns:a16="http://schemas.microsoft.com/office/drawing/2014/main" id="{D90D8A8A-F1B6-0F60-9A05-DE680B02589D}"/>
              </a:ext>
            </a:extLst>
          </p:cNvPr>
          <p:cNvSpPr>
            <a:spLocks noGrp="1"/>
          </p:cNvSpPr>
          <p:nvPr>
            <p:ph type="body" sz="quarter" idx="13"/>
          </p:nvPr>
        </p:nvSpPr>
        <p:spPr>
          <a:xfrm>
            <a:off x="381000" y="1819275"/>
            <a:ext cx="5445125" cy="4510088"/>
          </a:xfrm>
        </p:spPr>
        <p:txBody>
          <a:bodyPr anchor="t"/>
          <a:lstStyle/>
          <a:p>
            <a:pPr marL="0" indent="0">
              <a:buNone/>
            </a:pPr>
            <a:r>
              <a:rPr lang="en-GB" dirty="0"/>
              <a:t>These videos and other content provide a good understanding on what HappySignals can do – and also describe how it looks like from the end user perspective.</a:t>
            </a:r>
            <a:endParaRPr lang="en-FI" dirty="0"/>
          </a:p>
        </p:txBody>
      </p:sp>
      <p:pic>
        <p:nvPicPr>
          <p:cNvPr id="2057" name="Picture 9">
            <a:extLst>
              <a:ext uri="{FF2B5EF4-FFF2-40B4-BE49-F238E27FC236}">
                <a16:creationId xmlns:a16="http://schemas.microsoft.com/office/drawing/2014/main" id="{AE3F976E-5A9B-DABE-18BE-97257EA0D2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4442" y="1743066"/>
            <a:ext cx="593558" cy="59355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4"/>
            <a:extLst>
              <a:ext uri="{FF2B5EF4-FFF2-40B4-BE49-F238E27FC236}">
                <a16:creationId xmlns:a16="http://schemas.microsoft.com/office/drawing/2014/main" id="{E52B4E0D-09F1-2C1A-2898-01E6C765F316}"/>
              </a:ext>
            </a:extLst>
          </p:cNvPr>
          <p:cNvSpPr txBox="1"/>
          <p:nvPr/>
        </p:nvSpPr>
        <p:spPr>
          <a:xfrm>
            <a:off x="6953565" y="1880746"/>
            <a:ext cx="2731838" cy="307777"/>
          </a:xfrm>
          <a:prstGeom prst="rect">
            <a:avLst/>
          </a:prstGeom>
          <a:noFill/>
        </p:spPr>
        <p:txBody>
          <a:bodyPr wrap="none" rtlCol="0">
            <a:spAutoFit/>
          </a:bodyPr>
          <a:lstStyle/>
          <a:p>
            <a:r>
              <a:rPr lang="en-GB" sz="1400" dirty="0">
                <a:solidFill>
                  <a:srgbClr val="FF7EA5"/>
                </a:solidFill>
                <a:hlinkClick r:id="rId5">
                  <a:extLst>
                    <a:ext uri="{A12FA001-AC4F-418D-AE19-62706E023703}">
                      <ahyp:hlinkClr xmlns:ahyp="http://schemas.microsoft.com/office/drawing/2018/hyperlinkcolor" val="tx"/>
                    </a:ext>
                  </a:extLst>
                </a:hlinkClick>
              </a:rPr>
              <a:t>How HappySignals works</a:t>
            </a:r>
            <a:r>
              <a:rPr lang="en-GB" sz="1100" dirty="0"/>
              <a:t> (2 min)</a:t>
            </a:r>
            <a:endParaRPr lang="en-FI" sz="1100" dirty="0"/>
          </a:p>
        </p:txBody>
      </p:sp>
      <p:pic>
        <p:nvPicPr>
          <p:cNvPr id="11" name="Picture 9">
            <a:extLst>
              <a:ext uri="{FF2B5EF4-FFF2-40B4-BE49-F238E27FC236}">
                <a16:creationId xmlns:a16="http://schemas.microsoft.com/office/drawing/2014/main" id="{AA15D468-CCA5-FCB3-E14E-938CA23595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4442" y="2406580"/>
            <a:ext cx="593558" cy="59355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C1F86C5-25C3-328D-1192-16D0C6F17461}"/>
              </a:ext>
            </a:extLst>
          </p:cNvPr>
          <p:cNvSpPr txBox="1"/>
          <p:nvPr/>
        </p:nvSpPr>
        <p:spPr>
          <a:xfrm>
            <a:off x="6953565" y="2544260"/>
            <a:ext cx="3595856" cy="307777"/>
          </a:xfrm>
          <a:prstGeom prst="rect">
            <a:avLst/>
          </a:prstGeom>
          <a:noFill/>
        </p:spPr>
        <p:txBody>
          <a:bodyPr wrap="none" rtlCol="0">
            <a:spAutoFit/>
          </a:bodyPr>
          <a:lstStyle/>
          <a:p>
            <a:r>
              <a:rPr lang="en-GB" sz="1400" dirty="0">
                <a:solidFill>
                  <a:srgbClr val="FF7EA5"/>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HappySignals Surveys to end-users</a:t>
            </a:r>
            <a:r>
              <a:rPr lang="en-GB" sz="1100" dirty="0">
                <a:solidFill>
                  <a:srgbClr val="262524"/>
                </a:solidFill>
                <a:latin typeface="Arial" panose="020B0604020202020204" pitchFamily="34" charset="0"/>
                <a:cs typeface="Arial" panose="020B0604020202020204" pitchFamily="34" charset="0"/>
              </a:rPr>
              <a:t>  (1 min)</a:t>
            </a:r>
            <a:endParaRPr lang="en-FI" sz="14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B6B6953-ABAE-6735-A119-77061E919510}"/>
              </a:ext>
            </a:extLst>
          </p:cNvPr>
          <p:cNvSpPr txBox="1"/>
          <p:nvPr/>
        </p:nvSpPr>
        <p:spPr>
          <a:xfrm>
            <a:off x="6264442" y="3244334"/>
            <a:ext cx="3666388" cy="1200329"/>
          </a:xfrm>
          <a:prstGeom prst="rect">
            <a:avLst/>
          </a:prstGeom>
          <a:noFill/>
        </p:spPr>
        <p:txBody>
          <a:bodyPr wrap="none" rtlCol="0">
            <a:spAutoFit/>
          </a:bodyPr>
          <a:lstStyle/>
          <a:p>
            <a:r>
              <a:rPr lang="en-FI" dirty="0"/>
              <a:t>Learn More:</a:t>
            </a:r>
          </a:p>
          <a:p>
            <a:pPr marL="285750" indent="-285750">
              <a:buFont typeface="Wingdings" pitchFamily="2" charset="2"/>
              <a:buChar char="§"/>
            </a:pPr>
            <a:r>
              <a:rPr lang="en-FI" dirty="0">
                <a:solidFill>
                  <a:srgbClr val="FF7EA5"/>
                </a:solidFill>
                <a:hlinkClick r:id="rId7">
                  <a:extLst>
                    <a:ext uri="{A12FA001-AC4F-418D-AE19-62706E023703}">
                      <ahyp:hlinkClr xmlns:ahyp="http://schemas.microsoft.com/office/drawing/2018/hyperlinkcolor" val="tx"/>
                    </a:ext>
                  </a:extLst>
                </a:hlinkClick>
              </a:rPr>
              <a:t>HappySignals Learning Center</a:t>
            </a:r>
            <a:endParaRPr lang="en-FI" dirty="0">
              <a:solidFill>
                <a:srgbClr val="FF7EA5"/>
              </a:solidFill>
            </a:endParaRPr>
          </a:p>
          <a:p>
            <a:pPr marL="285750" indent="-285750">
              <a:buFont typeface="Wingdings" pitchFamily="2" charset="2"/>
              <a:buChar char="§"/>
            </a:pPr>
            <a:r>
              <a:rPr lang="en-GB" dirty="0">
                <a:solidFill>
                  <a:srgbClr val="FF7EA5"/>
                </a:solidFill>
                <a:hlinkClick r:id="rId8">
                  <a:extLst>
                    <a:ext uri="{A12FA001-AC4F-418D-AE19-62706E023703}">
                      <ahyp:hlinkClr xmlns:ahyp="http://schemas.microsoft.com/office/drawing/2018/hyperlinkcolor" val="tx"/>
                    </a:ext>
                  </a:extLst>
                </a:hlinkClick>
              </a:rPr>
              <a:t>K</a:t>
            </a:r>
            <a:r>
              <a:rPr lang="en-FI" dirty="0">
                <a:solidFill>
                  <a:srgbClr val="FF7EA5"/>
                </a:solidFill>
                <a:hlinkClick r:id="rId8">
                  <a:extLst>
                    <a:ext uri="{A12FA001-AC4F-418D-AE19-62706E023703}">
                      <ahyp:hlinkClr xmlns:ahyp="http://schemas.microsoft.com/office/drawing/2018/hyperlinkcolor" val="tx"/>
                    </a:ext>
                  </a:extLst>
                </a:hlinkClick>
              </a:rPr>
              <a:t>nowledge Base / Support Site</a:t>
            </a:r>
            <a:endParaRPr lang="en-FI" dirty="0">
              <a:solidFill>
                <a:srgbClr val="FF7EA5"/>
              </a:solidFill>
            </a:endParaRPr>
          </a:p>
          <a:p>
            <a:pPr marL="285750" indent="-285750">
              <a:buFont typeface="Wingdings" pitchFamily="2" charset="2"/>
              <a:buChar char="§"/>
            </a:pPr>
            <a:r>
              <a:rPr lang="en-FI" dirty="0">
                <a:solidFill>
                  <a:srgbClr val="FF7EA5"/>
                </a:solidFill>
                <a:hlinkClick r:id="rId9">
                  <a:extLst>
                    <a:ext uri="{A12FA001-AC4F-418D-AE19-62706E023703}">
                      <ahyp:hlinkClr xmlns:ahyp="http://schemas.microsoft.com/office/drawing/2018/hyperlinkcolor" val="tx"/>
                    </a:ext>
                  </a:extLst>
                </a:hlinkClick>
              </a:rPr>
              <a:t>HappySignals on YouTube</a:t>
            </a:r>
            <a:endParaRPr lang="en-FI" dirty="0">
              <a:solidFill>
                <a:srgbClr val="FF7EA5"/>
              </a:solidFill>
            </a:endParaRPr>
          </a:p>
        </p:txBody>
      </p:sp>
    </p:spTree>
    <p:extLst>
      <p:ext uri="{BB962C8B-B14F-4D97-AF65-F5344CB8AC3E}">
        <p14:creationId xmlns:p14="http://schemas.microsoft.com/office/powerpoint/2010/main" val="2929649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D3802-126B-4C30-8F34-2D56D65D94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14D2D3-9B0B-C1BA-67D2-274EC1D99A3F}"/>
              </a:ext>
            </a:extLst>
          </p:cNvPr>
          <p:cNvSpPr>
            <a:spLocks noGrp="1"/>
          </p:cNvSpPr>
          <p:nvPr>
            <p:ph type="title"/>
          </p:nvPr>
        </p:nvSpPr>
        <p:spPr/>
        <p:txBody>
          <a:bodyPr>
            <a:normAutofit/>
          </a:bodyPr>
          <a:lstStyle/>
          <a:p>
            <a:r>
              <a:rPr lang="en-FI" sz="2800" dirty="0"/>
              <a:t>Channels of Communication</a:t>
            </a:r>
          </a:p>
        </p:txBody>
      </p:sp>
      <p:sp>
        <p:nvSpPr>
          <p:cNvPr id="5" name="Text Placeholder 4">
            <a:extLst>
              <a:ext uri="{FF2B5EF4-FFF2-40B4-BE49-F238E27FC236}">
                <a16:creationId xmlns:a16="http://schemas.microsoft.com/office/drawing/2014/main" id="{B4646C18-CD8A-E617-8324-B15C3FECF49B}"/>
              </a:ext>
            </a:extLst>
          </p:cNvPr>
          <p:cNvSpPr>
            <a:spLocks noGrp="1"/>
          </p:cNvSpPr>
          <p:nvPr>
            <p:ph type="body" sz="quarter" idx="13"/>
          </p:nvPr>
        </p:nvSpPr>
        <p:spPr>
          <a:xfrm>
            <a:off x="381000" y="1819275"/>
            <a:ext cx="5445125" cy="4510088"/>
          </a:xfrm>
        </p:spPr>
        <p:txBody>
          <a:bodyPr anchor="t"/>
          <a:lstStyle/>
          <a:p>
            <a:pPr marL="0" indent="0">
              <a:buNone/>
            </a:pPr>
            <a:r>
              <a:rPr lang="en-GB" dirty="0">
                <a:solidFill>
                  <a:srgbClr val="1D253C"/>
                </a:solidFill>
              </a:rPr>
              <a:t>Some prefer receiving information via classic channels such as email or intranet, whereas others approve of discussion channels such as MS Teams or Slack.</a:t>
            </a:r>
            <a:endParaRPr lang="en-FI" dirty="0"/>
          </a:p>
        </p:txBody>
      </p:sp>
      <p:sp>
        <p:nvSpPr>
          <p:cNvPr id="14" name="TextBox 13">
            <a:extLst>
              <a:ext uri="{FF2B5EF4-FFF2-40B4-BE49-F238E27FC236}">
                <a16:creationId xmlns:a16="http://schemas.microsoft.com/office/drawing/2014/main" id="{FAE7DB41-9B75-E97F-F292-EDF3202243B0}"/>
              </a:ext>
            </a:extLst>
          </p:cNvPr>
          <p:cNvSpPr txBox="1"/>
          <p:nvPr/>
        </p:nvSpPr>
        <p:spPr>
          <a:xfrm>
            <a:off x="6365877" y="1819275"/>
            <a:ext cx="5242614" cy="3139321"/>
          </a:xfrm>
          <a:prstGeom prst="rect">
            <a:avLst/>
          </a:prstGeom>
          <a:noFill/>
        </p:spPr>
        <p:txBody>
          <a:bodyPr wrap="square" rtlCol="0">
            <a:spAutoFit/>
          </a:bodyPr>
          <a:lstStyle/>
          <a:p>
            <a:r>
              <a:rPr lang="en-FI" b="1" dirty="0"/>
              <a:t>Communication channels you can use:</a:t>
            </a:r>
          </a:p>
          <a:p>
            <a:pPr marL="285750" indent="-285750">
              <a:buClr>
                <a:srgbClr val="FF7EA5"/>
              </a:buClr>
              <a:buFont typeface="Arial" panose="020B0604020202020204" pitchFamily="34" charset="0"/>
              <a:buChar char="•"/>
            </a:pPr>
            <a:r>
              <a:rPr lang="en-GB" dirty="0"/>
              <a:t>Email – Message to all employees</a:t>
            </a:r>
          </a:p>
          <a:p>
            <a:pPr marL="285750" indent="-285750">
              <a:buClr>
                <a:srgbClr val="FF7EA5"/>
              </a:buClr>
              <a:buFont typeface="Arial" panose="020B0604020202020204" pitchFamily="34" charset="0"/>
              <a:buChar char="•"/>
            </a:pPr>
            <a:r>
              <a:rPr lang="en-GB" dirty="0"/>
              <a:t>ITSM Tool – Auto-reply emails when raising tickets/requests</a:t>
            </a:r>
          </a:p>
          <a:p>
            <a:pPr marL="285750" indent="-285750">
              <a:buClr>
                <a:srgbClr val="FF7EA5"/>
              </a:buClr>
              <a:buFont typeface="Arial" panose="020B0604020202020204" pitchFamily="34" charset="0"/>
              <a:buChar char="•"/>
            </a:pPr>
            <a:r>
              <a:rPr lang="en-GB" dirty="0"/>
              <a:t>Intranet article/post</a:t>
            </a:r>
          </a:p>
          <a:p>
            <a:pPr marL="285750" indent="-285750">
              <a:buClr>
                <a:srgbClr val="FF7EA5"/>
              </a:buClr>
              <a:buFont typeface="Arial" panose="020B0604020202020204" pitchFamily="34" charset="0"/>
              <a:buChar char="•"/>
            </a:pPr>
            <a:r>
              <a:rPr lang="en-GB" dirty="0"/>
              <a:t>Blog post</a:t>
            </a:r>
          </a:p>
          <a:p>
            <a:pPr marL="285750" indent="-285750">
              <a:buClr>
                <a:srgbClr val="FF7EA5"/>
              </a:buClr>
              <a:buFont typeface="Arial" panose="020B0604020202020204" pitchFamily="34" charset="0"/>
              <a:buChar char="•"/>
            </a:pPr>
            <a:r>
              <a:rPr lang="en-GB" dirty="0"/>
              <a:t>Internal communication channels (MS Teams, Slack, </a:t>
            </a:r>
            <a:r>
              <a:rPr lang="en-GB" dirty="0" err="1"/>
              <a:t>VivaEngage</a:t>
            </a:r>
            <a:r>
              <a:rPr lang="en-GB" dirty="0"/>
              <a:t>, etc.) </a:t>
            </a:r>
          </a:p>
          <a:p>
            <a:pPr marL="285750" indent="-285750">
              <a:buClr>
                <a:srgbClr val="FF7EA5"/>
              </a:buClr>
              <a:buFont typeface="Arial" panose="020B0604020202020204" pitchFamily="34" charset="0"/>
              <a:buChar char="•"/>
            </a:pPr>
            <a:r>
              <a:rPr lang="en-GB" dirty="0"/>
              <a:t>Flyers, videos, live screens, posters, coffee machines, elevators, etc. </a:t>
            </a:r>
          </a:p>
          <a:p>
            <a:pPr marL="285750" indent="-285750">
              <a:buClr>
                <a:srgbClr val="FF7EA5"/>
              </a:buClr>
              <a:buFont typeface="Arial" panose="020B0604020202020204" pitchFamily="34" charset="0"/>
              <a:buChar char="•"/>
            </a:pPr>
            <a:r>
              <a:rPr lang="en-GB" dirty="0"/>
              <a:t>Message/Video from CIO/CEO</a:t>
            </a:r>
          </a:p>
        </p:txBody>
      </p:sp>
    </p:spTree>
    <p:extLst>
      <p:ext uri="{BB962C8B-B14F-4D97-AF65-F5344CB8AC3E}">
        <p14:creationId xmlns:p14="http://schemas.microsoft.com/office/powerpoint/2010/main" val="813535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FA80-CA30-2313-BA4D-CCC944205546}"/>
              </a:ext>
            </a:extLst>
          </p:cNvPr>
          <p:cNvSpPr>
            <a:spLocks noGrp="1"/>
          </p:cNvSpPr>
          <p:nvPr>
            <p:ph type="title"/>
          </p:nvPr>
        </p:nvSpPr>
        <p:spPr/>
        <p:txBody>
          <a:bodyPr>
            <a:normAutofit/>
          </a:bodyPr>
          <a:lstStyle/>
          <a:p>
            <a:r>
              <a:rPr lang="en-GB" sz="2800" dirty="0"/>
              <a:t>Example Narrative for Introducing Experience Management </a:t>
            </a:r>
            <a:endParaRPr lang="en-FI" sz="2800" dirty="0"/>
          </a:p>
        </p:txBody>
      </p:sp>
      <p:sp>
        <p:nvSpPr>
          <p:cNvPr id="4" name="Text Placeholder 3">
            <a:extLst>
              <a:ext uri="{FF2B5EF4-FFF2-40B4-BE49-F238E27FC236}">
                <a16:creationId xmlns:a16="http://schemas.microsoft.com/office/drawing/2014/main" id="{C9573DA7-1BF1-EDA4-EEE7-510C3BC524F0}"/>
              </a:ext>
            </a:extLst>
          </p:cNvPr>
          <p:cNvSpPr>
            <a:spLocks noGrp="1"/>
          </p:cNvSpPr>
          <p:nvPr>
            <p:ph type="body" sz="quarter" idx="13"/>
          </p:nvPr>
        </p:nvSpPr>
        <p:spPr/>
        <p:txBody>
          <a:bodyPr vert="horz" lIns="0" tIns="0" rIns="0" bIns="0" rtlCol="0" anchor="t">
            <a:normAutofit/>
          </a:bodyPr>
          <a:lstStyle/>
          <a:p>
            <a:r>
              <a:rPr lang="en-GB" sz="2000" b="1" dirty="0">
                <a:latin typeface="Arial"/>
                <a:cs typeface="Arial"/>
              </a:rPr>
              <a:t>Here are a couple of example narratives you can use to communicate to the entire organization. </a:t>
            </a:r>
            <a:br>
              <a:rPr lang="en-GB" sz="2000" dirty="0"/>
            </a:br>
            <a:br>
              <a:rPr lang="en-GB" sz="2000" dirty="0"/>
            </a:br>
            <a:r>
              <a:rPr lang="en-GB" sz="2000" dirty="0">
                <a:latin typeface="Arial"/>
                <a:cs typeface="Arial"/>
              </a:rPr>
              <a:t>These are simple suggestions, and you can adjust them to your liking and “tone of voice!” </a:t>
            </a:r>
            <a:br>
              <a:rPr lang="en-GB" sz="2000" dirty="0"/>
            </a:br>
            <a:br>
              <a:rPr lang="en-GB" sz="2000" dirty="0"/>
            </a:br>
            <a:endParaRPr lang="en-GB" sz="2000" dirty="0">
              <a:cs typeface="Arial"/>
            </a:endParaRPr>
          </a:p>
        </p:txBody>
      </p:sp>
      <p:pic>
        <p:nvPicPr>
          <p:cNvPr id="5" name="Picture 4" descr="Shape&#10;&#10;Description automatically generated">
            <a:extLst>
              <a:ext uri="{FF2B5EF4-FFF2-40B4-BE49-F238E27FC236}">
                <a16:creationId xmlns:a16="http://schemas.microsoft.com/office/drawing/2014/main" id="{068B3364-D1EE-4607-12F2-8D2292E2FC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25253" y="1738005"/>
            <a:ext cx="8169442" cy="4624340"/>
          </a:xfrm>
          <a:prstGeom prst="rect">
            <a:avLst/>
          </a:prstGeom>
          <a:effectLst>
            <a:outerShdw blurRad="489743" dist="348626" dir="2700000" sx="85000" sy="85000" algn="ctr" rotWithShape="0">
              <a:srgbClr val="000000">
                <a:alpha val="12773"/>
              </a:srgbClr>
            </a:outerShdw>
          </a:effectLst>
        </p:spPr>
      </p:pic>
      <p:sp>
        <p:nvSpPr>
          <p:cNvPr id="7" name="TextBox 6">
            <a:extLst>
              <a:ext uri="{FF2B5EF4-FFF2-40B4-BE49-F238E27FC236}">
                <a16:creationId xmlns:a16="http://schemas.microsoft.com/office/drawing/2014/main" id="{AE999D83-F04B-C8D5-3C46-FD868297B3E8}"/>
              </a:ext>
            </a:extLst>
          </p:cNvPr>
          <p:cNvSpPr txBox="1"/>
          <p:nvPr/>
        </p:nvSpPr>
        <p:spPr>
          <a:xfrm>
            <a:off x="3717758" y="2200027"/>
            <a:ext cx="7589265" cy="4129336"/>
          </a:xfrm>
          <a:prstGeom prst="rect">
            <a:avLst/>
          </a:prstGeom>
          <a:noFill/>
        </p:spPr>
        <p:txBody>
          <a:bodyPr wrap="square" rtlCol="0">
            <a:spAutoFit/>
          </a:bodyPr>
          <a:lstStyle/>
          <a:p>
            <a:pPr>
              <a:spcBef>
                <a:spcPts val="1000"/>
              </a:spcBef>
            </a:pPr>
            <a:r>
              <a:rPr lang="en-GB" sz="1200" b="1" dirty="0">
                <a:latin typeface="CircularStd" panose="020B0604020101020102" pitchFamily="34" charset="77"/>
                <a:cs typeface="CircularStd" panose="020B0604020101020102" pitchFamily="34" charset="77"/>
              </a:rPr>
              <a:t>Help Us to Help You!</a:t>
            </a:r>
          </a:p>
          <a:p>
            <a:pPr>
              <a:spcBef>
                <a:spcPts val="1000"/>
              </a:spcBef>
            </a:pPr>
            <a:r>
              <a:rPr lang="en-GB" sz="1200" dirty="0">
                <a:latin typeface="CircularStd" panose="020B0604020101020102" pitchFamily="34" charset="77"/>
                <a:cs typeface="CircularStd" panose="020B0604020101020102" pitchFamily="34" charset="77"/>
              </a:rPr>
              <a:t>We are launching an Employee Experience Program from DD/MM/YYYY onwards, with the aim to better understand how happy and satisfied our employees are with the services they receive across IT. We will use this data to make improvements across IT services and ultimately provide you with a better experience in the future.</a:t>
            </a:r>
          </a:p>
          <a:p>
            <a:pPr>
              <a:spcBef>
                <a:spcPts val="1000"/>
              </a:spcBef>
            </a:pPr>
            <a:r>
              <a:rPr lang="en-GB" sz="1200" b="1" dirty="0">
                <a:latin typeface="Circular Std Bold" panose="020B0604020101020102" pitchFamily="34" charset="77"/>
                <a:cs typeface="Circular Std Bold" panose="020B0604020101020102" pitchFamily="34" charset="77"/>
              </a:rPr>
              <a:t>What to expect? </a:t>
            </a:r>
          </a:p>
          <a:p>
            <a:pPr>
              <a:spcBef>
                <a:spcPts val="1000"/>
              </a:spcBef>
            </a:pPr>
            <a:r>
              <a:rPr lang="en-GB" sz="1200" dirty="0">
                <a:latin typeface="CircularStd" panose="020B0604020101020102" pitchFamily="34" charset="77"/>
                <a:cs typeface="CircularStd" panose="020B0604020101020102" pitchFamily="34" charset="77"/>
              </a:rPr>
              <a:t>We will start collecting employee’s feedback on how you experience and perceive our services, by sending out regular/continuous rating surveys/happiness surveys after each ticket is solved. </a:t>
            </a:r>
          </a:p>
          <a:p>
            <a:pPr>
              <a:spcBef>
                <a:spcPts val="1000"/>
              </a:spcBef>
            </a:pPr>
            <a:r>
              <a:rPr lang="en-GB" sz="1200" dirty="0">
                <a:latin typeface="CircularStd" panose="020B0604020101020102" pitchFamily="34" charset="77"/>
                <a:cs typeface="CircularStd" panose="020B0604020101020102" pitchFamily="34" charset="77"/>
              </a:rPr>
              <a:t>Once your problem or request has been resolved, IT support will send you a resolution email including a rating scale from 0-10, where 0 is poor and 10 is awesome. We encourage you to please provide us with a rating and optional feedback to find out how we can improve our services to you. The surveys are short and simple and will take less than 1 minute to complete. </a:t>
            </a:r>
          </a:p>
          <a:p>
            <a:pPr>
              <a:spcBef>
                <a:spcPts val="1000"/>
              </a:spcBef>
            </a:pPr>
            <a:r>
              <a:rPr lang="en-GB" sz="1200" dirty="0">
                <a:latin typeface="CircularStd" panose="020B0604020101020102" pitchFamily="34" charset="77"/>
                <a:cs typeface="CircularStd" panose="020B0604020101020102" pitchFamily="34" charset="77"/>
              </a:rPr>
              <a:t>The more feedback you share with us the better visibility we will have on where we can improve moving forward. </a:t>
            </a:r>
          </a:p>
          <a:p>
            <a:pPr>
              <a:spcBef>
                <a:spcPts val="1000"/>
              </a:spcBef>
            </a:pPr>
            <a:r>
              <a:rPr lang="en-GB" sz="1200" dirty="0">
                <a:latin typeface="CircularStd" panose="020B0604020101020102" pitchFamily="34" charset="77"/>
                <a:cs typeface="CircularStd" panose="020B0604020101020102" pitchFamily="34" charset="77"/>
              </a:rPr>
              <a:t>We will make sure to be transparent in our findings and share the improvement steps/action points with you along the way! </a:t>
            </a:r>
          </a:p>
          <a:p>
            <a:pPr>
              <a:spcBef>
                <a:spcPts val="1000"/>
              </a:spcBef>
            </a:pPr>
            <a:r>
              <a:rPr lang="en-GB" sz="1200" dirty="0">
                <a:latin typeface="CircularStd" panose="020B0604020101020102" pitchFamily="34" charset="77"/>
                <a:cs typeface="CircularStd" panose="020B0604020101020102" pitchFamily="34" charset="77"/>
              </a:rPr>
              <a:t>Our goal is to make our employees happier and more productive in their work and processes!</a:t>
            </a:r>
          </a:p>
        </p:txBody>
      </p:sp>
    </p:spTree>
    <p:extLst>
      <p:ext uri="{BB962C8B-B14F-4D97-AF65-F5344CB8AC3E}">
        <p14:creationId xmlns:p14="http://schemas.microsoft.com/office/powerpoint/2010/main" val="1210832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4E95-EC0E-7DE8-C974-9EDED0AD6F15}"/>
              </a:ext>
            </a:extLst>
          </p:cNvPr>
          <p:cNvSpPr>
            <a:spLocks noGrp="1"/>
          </p:cNvSpPr>
          <p:nvPr>
            <p:ph type="title"/>
          </p:nvPr>
        </p:nvSpPr>
        <p:spPr/>
        <p:txBody>
          <a:bodyPr>
            <a:normAutofit/>
          </a:bodyPr>
          <a:lstStyle/>
          <a:p>
            <a:r>
              <a:rPr lang="en-GB" sz="2800" dirty="0"/>
              <a:t>Example Email or Intranet Article / Blog Post</a:t>
            </a:r>
            <a:endParaRPr lang="en-FI" sz="2800" dirty="0"/>
          </a:p>
        </p:txBody>
      </p:sp>
      <p:pic>
        <p:nvPicPr>
          <p:cNvPr id="3" name="Picture 2" descr="Shape&#10;&#10;Description automatically generated">
            <a:extLst>
              <a:ext uri="{FF2B5EF4-FFF2-40B4-BE49-F238E27FC236}">
                <a16:creationId xmlns:a16="http://schemas.microsoft.com/office/drawing/2014/main" id="{D155845B-5A84-5C1C-CE45-71E79B1D91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24099" y="1075708"/>
            <a:ext cx="7543801" cy="5214795"/>
          </a:xfrm>
          <a:prstGeom prst="rect">
            <a:avLst/>
          </a:prstGeom>
          <a:effectLst>
            <a:outerShdw blurRad="489743" dist="348626" dir="2700000" sx="85000" sy="85000" algn="ctr" rotWithShape="0">
              <a:srgbClr val="000000">
                <a:alpha val="12773"/>
              </a:srgbClr>
            </a:outerShdw>
          </a:effectLst>
        </p:spPr>
      </p:pic>
      <p:sp>
        <p:nvSpPr>
          <p:cNvPr id="4" name="TextBox 3">
            <a:extLst>
              <a:ext uri="{FF2B5EF4-FFF2-40B4-BE49-F238E27FC236}">
                <a16:creationId xmlns:a16="http://schemas.microsoft.com/office/drawing/2014/main" id="{762DCCDD-EA06-8F05-46EE-5F860604492D}"/>
              </a:ext>
            </a:extLst>
          </p:cNvPr>
          <p:cNvSpPr txBox="1"/>
          <p:nvPr/>
        </p:nvSpPr>
        <p:spPr>
          <a:xfrm>
            <a:off x="2572215" y="1695082"/>
            <a:ext cx="7047570" cy="4352345"/>
          </a:xfrm>
          <a:prstGeom prst="rect">
            <a:avLst/>
          </a:prstGeom>
          <a:noFill/>
        </p:spPr>
        <p:txBody>
          <a:bodyPr wrap="square" rtlCol="0">
            <a:spAutoFit/>
          </a:bodyPr>
          <a:lstStyle/>
          <a:p>
            <a:pPr>
              <a:lnSpc>
                <a:spcPct val="120000"/>
              </a:lnSpc>
              <a:spcBef>
                <a:spcPts val="1000"/>
              </a:spcBef>
            </a:pPr>
            <a:r>
              <a:rPr lang="en-GB" sz="1200" dirty="0">
                <a:latin typeface="+mj-lt"/>
              </a:rPr>
              <a:t>Subject: </a:t>
            </a:r>
            <a:r>
              <a:rPr lang="en-GB" sz="1200" u="sng" dirty="0"/>
              <a:t>Help us to Help you!</a:t>
            </a:r>
            <a:br>
              <a:rPr lang="en-GB" sz="1200" u="sng" dirty="0"/>
            </a:br>
            <a:endParaRPr lang="en-GB" sz="1200" dirty="0"/>
          </a:p>
          <a:p>
            <a:pPr>
              <a:lnSpc>
                <a:spcPct val="120000"/>
              </a:lnSpc>
              <a:spcBef>
                <a:spcPts val="1000"/>
              </a:spcBef>
            </a:pPr>
            <a:r>
              <a:rPr lang="en-GB" sz="1200" dirty="0"/>
              <a:t>Dear valued employee, </a:t>
            </a:r>
          </a:p>
          <a:p>
            <a:pPr>
              <a:lnSpc>
                <a:spcPct val="120000"/>
              </a:lnSpc>
              <a:spcBef>
                <a:spcPts val="1000"/>
              </a:spcBef>
            </a:pPr>
            <a:r>
              <a:rPr lang="en-GB" sz="1200" dirty="0"/>
              <a:t>We have decided to start continuously measuring your service experience with our IT Service Desk to understand how we can improve employee happiness and productivity and use this data to make improvements to provide you with a better service in the future. </a:t>
            </a:r>
          </a:p>
          <a:p>
            <a:pPr>
              <a:lnSpc>
                <a:spcPct val="120000"/>
              </a:lnSpc>
              <a:spcBef>
                <a:spcPts val="1000"/>
              </a:spcBef>
            </a:pPr>
            <a:r>
              <a:rPr lang="en-GB" sz="1200" dirty="0"/>
              <a:t>Our tool </a:t>
            </a:r>
            <a:r>
              <a:rPr lang="en-GB" sz="1200" dirty="0" err="1"/>
              <a:t>HappySignals</a:t>
            </a:r>
            <a:r>
              <a:rPr lang="en-GB" sz="1200" dirty="0"/>
              <a:t>, measures Happiness with a scale of 0 (poor) to 10 (awesome) and asks how much work-time you are losing during each case. You can help us to succeed in improving the service experience each time your case is solved, delivered, or handled as it will trigger a happiness email. Giving a score and providing feedback will only take a few seconds of your time.  </a:t>
            </a:r>
          </a:p>
          <a:p>
            <a:pPr>
              <a:lnSpc>
                <a:spcPct val="120000"/>
              </a:lnSpc>
              <a:spcBef>
                <a:spcPts val="1000"/>
              </a:spcBef>
            </a:pPr>
            <a:r>
              <a:rPr lang="en-GB" sz="1200" dirty="0"/>
              <a:t>Based on your feedback and input we will be able to identify improvement areas quickly. In addition, the person who was serving you can instantly learn from your feedback. So next time you get your IT case resolved, please make sure to rate your service experience by clicking one of the buttons from 0 to 10. </a:t>
            </a:r>
            <a:br>
              <a:rPr lang="en-GB" sz="1200" dirty="0"/>
            </a:br>
            <a:br>
              <a:rPr lang="en-GB" sz="1200" dirty="0"/>
            </a:br>
            <a:r>
              <a:rPr lang="en-GB" sz="1200" dirty="0"/>
              <a:t>With regards, </a:t>
            </a:r>
            <a:br>
              <a:rPr lang="en-GB" sz="1200" dirty="0"/>
            </a:br>
            <a:r>
              <a:rPr lang="en-GB" sz="1200" dirty="0"/>
              <a:t>Chief Information Officer</a:t>
            </a:r>
          </a:p>
        </p:txBody>
      </p:sp>
      <p:pic>
        <p:nvPicPr>
          <p:cNvPr id="5" name="Picture 4" descr="Icon&#10;&#10;Description automatically generated">
            <a:extLst>
              <a:ext uri="{FF2B5EF4-FFF2-40B4-BE49-F238E27FC236}">
                <a16:creationId xmlns:a16="http://schemas.microsoft.com/office/drawing/2014/main" id="{CDB2058F-8240-3C21-35CF-A9F6CB44A3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98091" y="5553049"/>
            <a:ext cx="1029886" cy="1029885"/>
          </a:xfrm>
          <a:prstGeom prst="rect">
            <a:avLst/>
          </a:prstGeom>
        </p:spPr>
      </p:pic>
    </p:spTree>
    <p:extLst>
      <p:ext uri="{BB962C8B-B14F-4D97-AF65-F5344CB8AC3E}">
        <p14:creationId xmlns:p14="http://schemas.microsoft.com/office/powerpoint/2010/main" val="571316145"/>
      </p:ext>
    </p:extLst>
  </p:cSld>
  <p:clrMapOvr>
    <a:masterClrMapping/>
  </p:clrMapOvr>
</p:sld>
</file>

<file path=ppt/theme/theme1.xml><?xml version="1.0" encoding="utf-8"?>
<a:theme xmlns:a="http://schemas.openxmlformats.org/drawingml/2006/main" name="Cover Slide">
  <a:themeElements>
    <a:clrScheme name="HappySignals Colors">
      <a:dk1>
        <a:srgbClr val="1D253C"/>
      </a:dk1>
      <a:lt1>
        <a:srgbClr val="FFECF1"/>
      </a:lt1>
      <a:dk2>
        <a:srgbClr val="1D253C"/>
      </a:dk2>
      <a:lt2>
        <a:srgbClr val="FFECF1"/>
      </a:lt2>
      <a:accent1>
        <a:srgbClr val="FF7EA5"/>
      </a:accent1>
      <a:accent2>
        <a:srgbClr val="FFD8E4"/>
      </a:accent2>
      <a:accent3>
        <a:srgbClr val="FFECF1"/>
      </a:accent3>
      <a:accent4>
        <a:srgbClr val="1D253C"/>
      </a:accent4>
      <a:accent5>
        <a:srgbClr val="FF7EA5"/>
      </a:accent5>
      <a:accent6>
        <a:srgbClr val="FFD8E4"/>
      </a:accent6>
      <a:hlink>
        <a:srgbClr val="FF7EA5"/>
      </a:hlink>
      <a:folHlink>
        <a:srgbClr val="FFD8E4"/>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DA755B0B-6546-DE4E-B748-C38935CAEABB}"/>
    </a:ext>
  </a:extLst>
</a:theme>
</file>

<file path=ppt/theme/theme10.xml><?xml version="1.0" encoding="utf-8"?>
<a:theme xmlns:a="http://schemas.openxmlformats.org/drawingml/2006/main" name="Empty">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087F546F-6032-D04E-9F36-5CC1558DF29B}"/>
    </a:ext>
  </a:extLst>
</a:theme>
</file>

<file path=ppt/theme/theme11.xml><?xml version="1.0" encoding="utf-8"?>
<a:theme xmlns:a="http://schemas.openxmlformats.org/drawingml/2006/main" name="Logo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4EE389FD-7806-F84A-8324-0A08EEE20183}"/>
    </a:ext>
  </a:extLst>
</a:theme>
</file>

<file path=ppt/theme/theme12.xml><?xml version="1.0" encoding="utf-8"?>
<a:theme xmlns:a="http://schemas.openxmlformats.org/drawingml/2006/main" name="Empty Pink">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F8CE8A84-A46B-DB4E-BC9D-FD1626A99A86}"/>
    </a:ext>
  </a:extLst>
</a:theme>
</file>

<file path=ppt/theme/theme13.xml><?xml version="1.0" encoding="utf-8"?>
<a:theme xmlns:a="http://schemas.openxmlformats.org/drawingml/2006/main" name="End Slide">
  <a:themeElements>
    <a:clrScheme name="HappySignals Colors">
      <a:dk1>
        <a:srgbClr val="1D253C"/>
      </a:dk1>
      <a:lt1>
        <a:srgbClr val="FFECF1"/>
      </a:lt1>
      <a:dk2>
        <a:srgbClr val="1D253C"/>
      </a:dk2>
      <a:lt2>
        <a:srgbClr val="FFECF1"/>
      </a:lt2>
      <a:accent1>
        <a:srgbClr val="FF7EA5"/>
      </a:accent1>
      <a:accent2>
        <a:srgbClr val="FFD8E4"/>
      </a:accent2>
      <a:accent3>
        <a:srgbClr val="FFECF1"/>
      </a:accent3>
      <a:accent4>
        <a:srgbClr val="1D253C"/>
      </a:accent4>
      <a:accent5>
        <a:srgbClr val="FF7EA5"/>
      </a:accent5>
      <a:accent6>
        <a:srgbClr val="FFD8E4"/>
      </a:accent6>
      <a:hlink>
        <a:srgbClr val="FF7EA5"/>
      </a:hlink>
      <a:folHlink>
        <a:srgbClr val="FFD8E4"/>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2DD6C365-AED4-0D41-A7B0-C6BA51FD2456}"/>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ection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70C99271-4935-0B4B-B415-68F8373162AC}"/>
    </a:ext>
  </a:extLst>
</a:theme>
</file>

<file path=ppt/theme/theme3.xml><?xml version="1.0" encoding="utf-8"?>
<a:theme xmlns:a="http://schemas.openxmlformats.org/drawingml/2006/main" name="1 Colum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7EA5"/>
        </a:solidFill>
        <a:ln>
          <a:noFill/>
        </a:ln>
      </a:spPr>
      <a:bodyPr rtlCol="0" anchor="ctr"/>
      <a:lstStyle>
        <a:defPPr algn="ctr">
          <a:defRPr dirty="0" smtClean="0">
            <a:latin typeface="Arial" panose="020B0604020202020204" pitchFamily="34" charset="0"/>
            <a:cs typeface="Arial" panose="020B06040202020202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A5506A56-75D9-6D40-9353-DFB99FFD6EEE}"/>
    </a:ext>
  </a:extLst>
</a:theme>
</file>

<file path=ppt/theme/theme4.xml><?xml version="1.0" encoding="utf-8"?>
<a:theme xmlns:a="http://schemas.openxmlformats.org/drawingml/2006/main" name="2 Colum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E9AAAAC8-2915-8646-9B80-857A7D570B49}"/>
    </a:ext>
  </a:extLst>
</a:theme>
</file>

<file path=ppt/theme/theme5.xml><?xml version="1.0" encoding="utf-8"?>
<a:theme xmlns:a="http://schemas.openxmlformats.org/drawingml/2006/main" name="1 Column with Text">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7EA5"/>
        </a:solidFill>
        <a:ln>
          <a:noFill/>
        </a:ln>
      </a:spPr>
      <a:bodyPr rtlCol="0" anchor="ctr"/>
      <a:lstStyle>
        <a:defPPr algn="ctr">
          <a:defRPr sz="1050" dirty="0">
            <a:solidFill>
              <a:schemeClr val="bg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132F40A7-816F-364A-B8E8-80F6DC43C2CB}"/>
    </a:ext>
  </a:extLst>
</a:theme>
</file>

<file path=ppt/theme/theme6.xml><?xml version="1.0" encoding="utf-8"?>
<a:theme xmlns:a="http://schemas.openxmlformats.org/drawingml/2006/main" name="Product Highlight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D601714A-73D1-6147-BBC5-F52C44A99E18}"/>
    </a:ext>
  </a:extLst>
</a:theme>
</file>

<file path=ppt/theme/theme7.xml><?xml version="1.0" encoding="utf-8"?>
<a:theme xmlns:a="http://schemas.openxmlformats.org/drawingml/2006/main" name="Product Highlights 3 colum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5CE5595E-0D50-C545-850F-48F93B87A221}"/>
    </a:ext>
  </a:extLst>
</a:theme>
</file>

<file path=ppt/theme/theme8.xml><?xml version="1.0" encoding="utf-8"?>
<a:theme xmlns:a="http://schemas.openxmlformats.org/drawingml/2006/main" name="2 Column - Narrow &amp; Wid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3BD56E62-33B9-9B47-81BA-1A15E3DF796D}"/>
    </a:ext>
  </a:extLst>
</a:theme>
</file>

<file path=ppt/theme/theme9.xml><?xml version="1.0" encoding="utf-8"?>
<a:theme xmlns:a="http://schemas.openxmlformats.org/drawingml/2006/main" name="3 Colum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appySignal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appysignals-2026-template" id="{582AC1F6-D298-594C-984D-7FAD837A9BB0}" vid="{693925ED-CCD8-FB49-858A-44871A539EA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3AEBBC2290AE42882EB4281487B0E4" ma:contentTypeVersion="3" ma:contentTypeDescription="Create a new document." ma:contentTypeScope="" ma:versionID="6a2523fadf3ab247abf4850a82451e51">
  <xsd:schema xmlns:xsd="http://www.w3.org/2001/XMLSchema" xmlns:xs="http://www.w3.org/2001/XMLSchema" xmlns:p="http://schemas.microsoft.com/office/2006/metadata/properties" xmlns:ns2="d573b08e-0817-4f46-b9d1-37cad79a0308" targetNamespace="http://schemas.microsoft.com/office/2006/metadata/properties" ma:root="true" ma:fieldsID="8a24f3d8794eeabbde12fc309fde87a0" ns2:_="">
    <xsd:import namespace="d573b08e-0817-4f46-b9d1-37cad79a030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73b08e-0817-4f46-b9d1-37cad79a03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628FCD-0BCC-4DCB-9C38-30D63337CF75}">
  <ds:schemaRefs>
    <ds:schemaRef ds:uri="http://schemas.microsoft.com/sharepoint/v3/contenttype/forms"/>
  </ds:schemaRefs>
</ds:datastoreItem>
</file>

<file path=customXml/itemProps2.xml><?xml version="1.0" encoding="utf-8"?>
<ds:datastoreItem xmlns:ds="http://schemas.openxmlformats.org/officeDocument/2006/customXml" ds:itemID="{1867FBEE-B2E5-494C-BC00-C65BD7B1712D}">
  <ds:schemaRef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terms/"/>
    <ds:schemaRef ds:uri="http://purl.org/dc/dcmitype/"/>
    <ds:schemaRef ds:uri="d573b08e-0817-4f46-b9d1-37cad79a0308"/>
    <ds:schemaRef ds:uri="http://purl.org/dc/elements/1.1/"/>
  </ds:schemaRefs>
</ds:datastoreItem>
</file>

<file path=customXml/itemProps3.xml><?xml version="1.0" encoding="utf-8"?>
<ds:datastoreItem xmlns:ds="http://schemas.openxmlformats.org/officeDocument/2006/customXml" ds:itemID="{C8851BC6-AE98-41AA-BFC2-247DC1088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73b08e-0817-4f46-b9d1-37cad79a03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Cover Slide</Template>
  <TotalTime>7252</TotalTime>
  <Words>2704</Words>
  <Application>Microsoft Office PowerPoint</Application>
  <PresentationFormat>Widescreen</PresentationFormat>
  <Paragraphs>225</Paragraphs>
  <Slides>27</Slides>
  <Notes>2</Notes>
  <HiddenSlides>0</HiddenSlides>
  <MMClips>0</MMClips>
  <ScaleCrop>false</ScaleCrop>
  <HeadingPairs>
    <vt:vector size="4" baseType="variant">
      <vt:variant>
        <vt:lpstr>Theme</vt:lpstr>
      </vt:variant>
      <vt:variant>
        <vt:i4>13</vt:i4>
      </vt:variant>
      <vt:variant>
        <vt:lpstr>Slide Titles</vt:lpstr>
      </vt:variant>
      <vt:variant>
        <vt:i4>27</vt:i4>
      </vt:variant>
    </vt:vector>
  </HeadingPairs>
  <TitlesOfParts>
    <vt:vector size="40" baseType="lpstr">
      <vt:lpstr>Cover Slide</vt:lpstr>
      <vt:lpstr>Section Slides</vt:lpstr>
      <vt:lpstr>1 Column</vt:lpstr>
      <vt:lpstr>2 Columns</vt:lpstr>
      <vt:lpstr>1 Column with Text</vt:lpstr>
      <vt:lpstr>Product Highlights</vt:lpstr>
      <vt:lpstr>Product Highlights 3 columns</vt:lpstr>
      <vt:lpstr>2 Column - Narrow &amp; Wide</vt:lpstr>
      <vt:lpstr>3 Columns</vt:lpstr>
      <vt:lpstr>Empty</vt:lpstr>
      <vt:lpstr>Logo Slides</vt:lpstr>
      <vt:lpstr>Empty Pink</vt:lpstr>
      <vt:lpstr>End Slide</vt:lpstr>
      <vt:lpstr>Tips and Examples Enabling IT Experience Management – Communication, Platform Features, Response Rate </vt:lpstr>
      <vt:lpstr>Outline</vt:lpstr>
      <vt:lpstr>To ensure the successful launch of your Employee Experience program with the highest possible response rates, it is essential to ensure maximum employee reach via their preferred channels and content types.</vt:lpstr>
      <vt:lpstr>Get support for your communication plan and execution</vt:lpstr>
      <vt:lpstr>When communicating about HappySignals to your employees it’s recommended to provide some visuals, videos or other useful materials.</vt:lpstr>
      <vt:lpstr>Basics of HappySignals</vt:lpstr>
      <vt:lpstr>Channels of Communication</vt:lpstr>
      <vt:lpstr>Example Narrative for Introducing Experience Management </vt:lpstr>
      <vt:lpstr>Example Email or Intranet Article / Blog Post</vt:lpstr>
      <vt:lpstr>Examples of Communication  Flyers</vt:lpstr>
      <vt:lpstr>Examples of Communication Email Signatures</vt:lpstr>
      <vt:lpstr>Educational Videos</vt:lpstr>
      <vt:lpstr>HappySignals Platform has some features that enable direct communication and increase feedback motivation with the employees.</vt:lpstr>
      <vt:lpstr>Live Screens at the Office</vt:lpstr>
      <vt:lpstr>Thank You Message </vt:lpstr>
      <vt:lpstr>Our experience shows that just a few minor adjustments to your resolution email templates can remarkably increase your response rates. </vt:lpstr>
      <vt:lpstr>Example Narrative for Introducing Experience Management </vt:lpstr>
      <vt:lpstr>Example Narrative for Introducing Experience Management </vt:lpstr>
      <vt:lpstr>Example Narrative for Introducing Experience Management </vt:lpstr>
      <vt:lpstr>Email Template: Incidents</vt:lpstr>
      <vt:lpstr>Email Template: Requests</vt:lpstr>
      <vt:lpstr>It takes some effort but it’s definitely worth to focus on improving response rates and response quality.  </vt:lpstr>
      <vt:lpstr>Response Quality vs. Response Rates</vt:lpstr>
      <vt:lpstr>Improve Response Rates</vt:lpstr>
      <vt:lpstr>Improve Response Rates</vt:lpstr>
      <vt:lpstr>Plan to increase response rates… It takes effort, but it’s worth it!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Niku Yliluoma</dc:creator>
  <cp:lastModifiedBy>Niku Yliluoma</cp:lastModifiedBy>
  <cp:revision>10</cp:revision>
  <dcterms:created xsi:type="dcterms:W3CDTF">2026-03-26T13:25:05Z</dcterms:created>
  <dcterms:modified xsi:type="dcterms:W3CDTF">2026-08-28T09:52:37Z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0x0101002E3AEBBC2290AE42882EB4281487B0E4</vt:lpwstr>
  </property>
</Properties>
</file>